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76" r:id="rId3"/>
    <p:sldId id="273" r:id="rId4"/>
    <p:sldId id="274" r:id="rId5"/>
    <p:sldId id="284" r:id="rId6"/>
    <p:sldId id="277" r:id="rId7"/>
    <p:sldId id="278" r:id="rId8"/>
    <p:sldId id="279" r:id="rId9"/>
    <p:sldId id="281" r:id="rId10"/>
    <p:sldId id="282" r:id="rId11"/>
    <p:sldId id="283" r:id="rId12"/>
    <p:sldId id="288" r:id="rId13"/>
    <p:sldId id="287" r:id="rId14"/>
    <p:sldId id="289" r:id="rId15"/>
    <p:sldId id="291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05" r:id="rId25"/>
    <p:sldId id="303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2918F-CBB5-7E42-A953-B8C4A5142302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011D7-80CC-2B4E-974E-C570AB1878C9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en-US" sz="1600" b="1" dirty="0" smtClean="0"/>
            <a:t>5-Jahres-Follow-Up</a:t>
          </a:r>
          <a:endParaRPr lang="en-US" sz="1600" b="1" dirty="0"/>
        </a:p>
      </dgm:t>
    </dgm:pt>
    <dgm:pt modelId="{1CE81437-9C6A-D24B-8DBD-F91D8300FFEA}" type="parTrans" cxnId="{326514E6-9E81-4E48-B488-F88249E0C01A}">
      <dgm:prSet/>
      <dgm:spPr/>
      <dgm:t>
        <a:bodyPr/>
        <a:lstStyle/>
        <a:p>
          <a:endParaRPr lang="en-US"/>
        </a:p>
      </dgm:t>
    </dgm:pt>
    <dgm:pt modelId="{5F10A82F-B76D-9B4D-9943-867F0F3A933E}" type="sibTrans" cxnId="{326514E6-9E81-4E48-B488-F88249E0C01A}">
      <dgm:prSet/>
      <dgm:spPr/>
      <dgm:t>
        <a:bodyPr/>
        <a:lstStyle/>
        <a:p>
          <a:endParaRPr lang="en-US"/>
        </a:p>
      </dgm:t>
    </dgm:pt>
    <dgm:pt modelId="{591E338F-01C1-AF48-8645-C9332219A84C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en-US" sz="1600" b="1" dirty="0" err="1" smtClean="0"/>
            <a:t>Überlebens-analysen</a:t>
          </a:r>
          <a:r>
            <a:rPr lang="en-US" sz="1600" b="1" dirty="0" smtClean="0"/>
            <a:t> </a:t>
          </a:r>
        </a:p>
        <a:p>
          <a:pPr>
            <a:lnSpc>
              <a:spcPct val="110000"/>
            </a:lnSpc>
          </a:pPr>
          <a:r>
            <a:rPr lang="en-US" sz="1600" b="1" dirty="0" smtClean="0"/>
            <a:t>(REC, CSS, OS)</a:t>
          </a:r>
          <a:endParaRPr lang="en-US" sz="1600" b="1" dirty="0"/>
        </a:p>
      </dgm:t>
    </dgm:pt>
    <dgm:pt modelId="{067A0DE5-7153-5C4E-87B9-50D9017434B5}" type="parTrans" cxnId="{6AF6E783-FC2B-EB43-ADBE-4FA63B5FD2C9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endParaRPr lang="en-US" sz="1600" b="1"/>
        </a:p>
      </dgm:t>
    </dgm:pt>
    <dgm:pt modelId="{4D4ED96C-0E54-FD4B-8919-CC26B3A8C3AE}" type="sibTrans" cxnId="{6AF6E783-FC2B-EB43-ADBE-4FA63B5FD2C9}">
      <dgm:prSet/>
      <dgm:spPr/>
      <dgm:t>
        <a:bodyPr/>
        <a:lstStyle/>
        <a:p>
          <a:endParaRPr lang="en-US"/>
        </a:p>
      </dgm:t>
    </dgm:pt>
    <dgm:pt modelId="{C32734D5-2883-CE4A-B4E8-64F54899485F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en-US" sz="1600" b="1" dirty="0" smtClean="0"/>
            <a:t>Adjuvante </a:t>
          </a:r>
          <a:r>
            <a:rPr lang="en-US" sz="1600" b="1" dirty="0" err="1" smtClean="0"/>
            <a:t>Therapie</a:t>
          </a:r>
          <a:endParaRPr lang="en-US" sz="1600" b="1" dirty="0"/>
        </a:p>
      </dgm:t>
    </dgm:pt>
    <dgm:pt modelId="{57E16F9E-69BC-334C-B548-F74DEF29D806}" type="parTrans" cxnId="{EA836C34-46C4-494E-A046-A67F3C66B5BF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endParaRPr lang="en-US" sz="1600" b="1"/>
        </a:p>
      </dgm:t>
    </dgm:pt>
    <dgm:pt modelId="{F7EE7B9A-F822-1D43-8FCE-E6E42084042D}" type="sibTrans" cxnId="{EA836C34-46C4-494E-A046-A67F3C66B5BF}">
      <dgm:prSet/>
      <dgm:spPr/>
      <dgm:t>
        <a:bodyPr/>
        <a:lstStyle/>
        <a:p>
          <a:endParaRPr lang="en-US"/>
        </a:p>
      </dgm:t>
    </dgm:pt>
    <dgm:pt modelId="{B1CD4D7E-B07F-4E43-93E5-2720F9C0DAAD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en-US" sz="1600" b="1" dirty="0" err="1" smtClean="0"/>
            <a:t>Metastasen</a:t>
          </a:r>
          <a:r>
            <a:rPr lang="en-US" sz="1600" b="1" dirty="0" smtClean="0"/>
            <a:t>-</a:t>
          </a:r>
        </a:p>
        <a:p>
          <a:pPr>
            <a:lnSpc>
              <a:spcPct val="110000"/>
            </a:lnSpc>
          </a:pPr>
          <a:r>
            <a:rPr lang="en-US" sz="1600" b="1" dirty="0" err="1" smtClean="0"/>
            <a:t>chirurgie</a:t>
          </a:r>
          <a:endParaRPr lang="en-US" sz="1600" b="1" dirty="0"/>
        </a:p>
      </dgm:t>
    </dgm:pt>
    <dgm:pt modelId="{65BC5251-0ACE-0245-A35E-3ADB0334C439}" type="parTrans" cxnId="{7EF70818-CBC0-0D47-BBEF-7832642AEBFF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endParaRPr lang="en-US" sz="1600" b="1"/>
        </a:p>
      </dgm:t>
    </dgm:pt>
    <dgm:pt modelId="{E7632CB6-6E2D-1B4C-9C38-383130E4D216}" type="sibTrans" cxnId="{7EF70818-CBC0-0D47-BBEF-7832642AEBFF}">
      <dgm:prSet/>
      <dgm:spPr/>
      <dgm:t>
        <a:bodyPr/>
        <a:lstStyle/>
        <a:p>
          <a:endParaRPr lang="en-US"/>
        </a:p>
      </dgm:t>
    </dgm:pt>
    <dgm:pt modelId="{4BBDBA73-A691-9F49-BB1F-22A3C46AC828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r>
            <a:rPr lang="en-US" sz="1600" b="1" dirty="0" err="1" smtClean="0"/>
            <a:t>Diskussion</a:t>
          </a:r>
          <a:r>
            <a:rPr lang="en-US" sz="1600" b="1" dirty="0" smtClean="0"/>
            <a:t> LND in TNM</a:t>
          </a:r>
          <a:endParaRPr lang="en-US" sz="1600" b="1" dirty="0"/>
        </a:p>
      </dgm:t>
    </dgm:pt>
    <dgm:pt modelId="{663CA0C8-DFC3-EE4F-8328-D17637045008}" type="parTrans" cxnId="{400A793C-81AA-0146-915A-5F3189ADE7BB}">
      <dgm:prSet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lnSpc>
              <a:spcPct val="110000"/>
            </a:lnSpc>
          </a:pPr>
          <a:endParaRPr lang="en-US" sz="1600" b="1"/>
        </a:p>
      </dgm:t>
    </dgm:pt>
    <dgm:pt modelId="{7C27BA39-7F05-B14F-A349-E62F152D9BF0}" type="sibTrans" cxnId="{400A793C-81AA-0146-915A-5F3189ADE7BB}">
      <dgm:prSet/>
      <dgm:spPr/>
      <dgm:t>
        <a:bodyPr/>
        <a:lstStyle/>
        <a:p>
          <a:endParaRPr lang="en-US"/>
        </a:p>
      </dgm:t>
    </dgm:pt>
    <dgm:pt modelId="{B5AEE8ED-6805-6A43-99F6-D17643811EF5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1600" b="1" dirty="0" err="1" smtClean="0"/>
            <a:t>Komparative</a:t>
          </a:r>
          <a:r>
            <a:rPr lang="en-US" sz="1600" b="1" dirty="0" smtClean="0"/>
            <a:t> </a:t>
          </a:r>
          <a:r>
            <a:rPr lang="en-US" sz="1600" b="1" dirty="0" err="1" smtClean="0"/>
            <a:t>Analysen</a:t>
          </a:r>
          <a:r>
            <a:rPr lang="en-US" sz="1600" b="1" dirty="0" smtClean="0"/>
            <a:t> </a:t>
          </a:r>
          <a:r>
            <a:rPr lang="en-US" sz="1600" b="1" dirty="0" err="1" smtClean="0"/>
            <a:t>multipler</a:t>
          </a:r>
          <a:r>
            <a:rPr lang="en-US" sz="1600" b="1" dirty="0" smtClean="0"/>
            <a:t> </a:t>
          </a:r>
          <a:r>
            <a:rPr lang="en-US" sz="1600" b="1" dirty="0" err="1" smtClean="0"/>
            <a:t>Outcomeprä-diktoren</a:t>
          </a:r>
          <a:endParaRPr lang="en-US" sz="1600" b="1" dirty="0" smtClean="0"/>
        </a:p>
      </dgm:t>
    </dgm:pt>
    <dgm:pt modelId="{38DBB885-E835-334C-9459-801E4436A3F4}" type="parTrans" cxnId="{2BB6B48C-445F-5D4A-B3D3-CE576ED65269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72F2F41A-6070-0747-A1B3-9831BFF992DA}" type="sibTrans" cxnId="{2BB6B48C-445F-5D4A-B3D3-CE576ED65269}">
      <dgm:prSet/>
      <dgm:spPr/>
      <dgm:t>
        <a:bodyPr/>
        <a:lstStyle/>
        <a:p>
          <a:endParaRPr lang="en-US"/>
        </a:p>
      </dgm:t>
    </dgm:pt>
    <dgm:pt modelId="{58AB6E88-95A6-204F-8F77-448BD1395314}" type="pres">
      <dgm:prSet presAssocID="{E1D2918F-CBB5-7E42-A953-B8C4A51423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F432A4-BA4A-C046-B510-5655A4E301F3}" type="pres">
      <dgm:prSet presAssocID="{172011D7-80CC-2B4E-974E-C570AB1878C9}" presName="centerShape" presStyleLbl="node0" presStyleIdx="0" presStyleCnt="1" custScaleX="108142" custScaleY="95255"/>
      <dgm:spPr/>
      <dgm:t>
        <a:bodyPr/>
        <a:lstStyle/>
        <a:p>
          <a:endParaRPr lang="en-US"/>
        </a:p>
      </dgm:t>
    </dgm:pt>
    <dgm:pt modelId="{88546DEB-D6C3-3647-8D3D-E5A7DE90D798}" type="pres">
      <dgm:prSet presAssocID="{663CA0C8-DFC3-EE4F-8328-D17637045008}" presName="parTrans" presStyleLbl="sibTrans2D1" presStyleIdx="0" presStyleCnt="5" custScaleX="130888" custScaleY="115531"/>
      <dgm:spPr/>
      <dgm:t>
        <a:bodyPr/>
        <a:lstStyle/>
        <a:p>
          <a:endParaRPr lang="en-US"/>
        </a:p>
      </dgm:t>
    </dgm:pt>
    <dgm:pt modelId="{B09EE14D-B211-1245-B9F3-19B38B462A56}" type="pres">
      <dgm:prSet presAssocID="{663CA0C8-DFC3-EE4F-8328-D1763704500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10098775-1B92-B94F-945D-CC59626A1AE7}" type="pres">
      <dgm:prSet presAssocID="{4BBDBA73-A691-9F49-BB1F-22A3C46AC828}" presName="node" presStyleLbl="node1" presStyleIdx="0" presStyleCnt="5" custScaleX="105211" custScaleY="82039" custRadScaleRad="108605" custRadScaleInc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373305-057C-AF40-AF0A-B7501D169FF5}" type="pres">
      <dgm:prSet presAssocID="{65BC5251-0ACE-0245-A35E-3ADB0334C439}" presName="parTrans" presStyleLbl="sibTrans2D1" presStyleIdx="1" presStyleCnt="5" custScaleX="130888" custScaleY="115531"/>
      <dgm:spPr/>
      <dgm:t>
        <a:bodyPr/>
        <a:lstStyle/>
        <a:p>
          <a:endParaRPr lang="en-US"/>
        </a:p>
      </dgm:t>
    </dgm:pt>
    <dgm:pt modelId="{6FC0475F-1598-4F47-BCA2-6EB938F1B92D}" type="pres">
      <dgm:prSet presAssocID="{65BC5251-0ACE-0245-A35E-3ADB0334C43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A68EA89-C2CE-BF42-B52B-B3A448D8D718}" type="pres">
      <dgm:prSet presAssocID="{B1CD4D7E-B07F-4E43-93E5-2720F9C0DAAD}" presName="node" presStyleLbl="node1" presStyleIdx="1" presStyleCnt="5" custScaleX="105211" custScaleY="82039" custRadScaleRad="137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EC53A-C3D9-B64A-9B64-95F41DE637F1}" type="pres">
      <dgm:prSet presAssocID="{38DBB885-E835-334C-9459-801E4436A3F4}" presName="parTrans" presStyleLbl="sibTrans2D1" presStyleIdx="2" presStyleCnt="5" custScaleX="130888" custScaleY="115531"/>
      <dgm:spPr/>
      <dgm:t>
        <a:bodyPr/>
        <a:lstStyle/>
        <a:p>
          <a:endParaRPr lang="en-US"/>
        </a:p>
      </dgm:t>
    </dgm:pt>
    <dgm:pt modelId="{A7839848-ACB8-5244-88C9-C310F581CB1C}" type="pres">
      <dgm:prSet presAssocID="{38DBB885-E835-334C-9459-801E4436A3F4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41E1658-2B22-5A45-B5FF-09C5DEC3B2A0}" type="pres">
      <dgm:prSet presAssocID="{B5AEE8ED-6805-6A43-99F6-D17643811EF5}" presName="node" presStyleLbl="node1" presStyleIdx="2" presStyleCnt="5" custScaleX="105211" custScaleY="82039" custRadScaleRad="119194" custRadScaleInc="-28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3D987-2838-3342-96E5-B623B7229D95}" type="pres">
      <dgm:prSet presAssocID="{067A0DE5-7153-5C4E-87B9-50D9017434B5}" presName="parTrans" presStyleLbl="sibTrans2D1" presStyleIdx="3" presStyleCnt="5" custScaleX="130888" custScaleY="115531"/>
      <dgm:spPr/>
      <dgm:t>
        <a:bodyPr/>
        <a:lstStyle/>
        <a:p>
          <a:endParaRPr lang="en-US"/>
        </a:p>
      </dgm:t>
    </dgm:pt>
    <dgm:pt modelId="{E3202928-8EBB-9C47-A325-9AD491CB2AF2}" type="pres">
      <dgm:prSet presAssocID="{067A0DE5-7153-5C4E-87B9-50D9017434B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83C1563-BDD4-F549-AF17-FA3CDC183C14}" type="pres">
      <dgm:prSet presAssocID="{591E338F-01C1-AF48-8645-C9332219A84C}" presName="node" presStyleLbl="node1" presStyleIdx="3" presStyleCnt="5" custScaleX="105211" custScaleY="82039" custRadScaleRad="114680" custRadScaleInc="23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C5D9D-1392-A94E-9B2F-6B405B7C4A08}" type="pres">
      <dgm:prSet presAssocID="{57E16F9E-69BC-334C-B548-F74DEF29D806}" presName="parTrans" presStyleLbl="sibTrans2D1" presStyleIdx="4" presStyleCnt="5" custScaleX="129090" custScaleY="115531"/>
      <dgm:spPr/>
      <dgm:t>
        <a:bodyPr/>
        <a:lstStyle/>
        <a:p>
          <a:endParaRPr lang="en-US"/>
        </a:p>
      </dgm:t>
    </dgm:pt>
    <dgm:pt modelId="{43F46945-E633-4346-97A5-B18F8AC8FB59}" type="pres">
      <dgm:prSet presAssocID="{57E16F9E-69BC-334C-B548-F74DEF29D806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CDFD429-90A2-A94A-90C5-8B2930AE900A}" type="pres">
      <dgm:prSet presAssocID="{C32734D5-2883-CE4A-B4E8-64F54899485F}" presName="node" presStyleLbl="node1" presStyleIdx="4" presStyleCnt="5" custScaleX="105211" custScaleY="82039" custRadScaleRad="138456" custRadScaleInc="-46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D8A343-A029-384E-8B8B-09D352151155}" type="presOf" srcId="{591E338F-01C1-AF48-8645-C9332219A84C}" destId="{383C1563-BDD4-F549-AF17-FA3CDC183C14}" srcOrd="0" destOrd="0" presId="urn:microsoft.com/office/officeart/2005/8/layout/radial5"/>
    <dgm:cxn modelId="{EFDC4461-D193-7B4D-BEDB-9C4B55756CFE}" type="presOf" srcId="{067A0DE5-7153-5C4E-87B9-50D9017434B5}" destId="{4123D987-2838-3342-96E5-B623B7229D95}" srcOrd="0" destOrd="0" presId="urn:microsoft.com/office/officeart/2005/8/layout/radial5"/>
    <dgm:cxn modelId="{4B2BE6A1-139A-094B-B583-19E9E67A0D7D}" type="presOf" srcId="{57E16F9E-69BC-334C-B548-F74DEF29D806}" destId="{80DC5D9D-1392-A94E-9B2F-6B405B7C4A08}" srcOrd="0" destOrd="0" presId="urn:microsoft.com/office/officeart/2005/8/layout/radial5"/>
    <dgm:cxn modelId="{BBCD7DF5-4829-2940-A7C3-BD3825F4246D}" type="presOf" srcId="{C32734D5-2883-CE4A-B4E8-64F54899485F}" destId="{3CDFD429-90A2-A94A-90C5-8B2930AE900A}" srcOrd="0" destOrd="0" presId="urn:microsoft.com/office/officeart/2005/8/layout/radial5"/>
    <dgm:cxn modelId="{395FE317-50D8-C940-A504-2422E4760890}" type="presOf" srcId="{663CA0C8-DFC3-EE4F-8328-D17637045008}" destId="{B09EE14D-B211-1245-B9F3-19B38B462A56}" srcOrd="1" destOrd="0" presId="urn:microsoft.com/office/officeart/2005/8/layout/radial5"/>
    <dgm:cxn modelId="{DFCA1C34-19A0-2E4D-8291-278D50D2FC00}" type="presOf" srcId="{65BC5251-0ACE-0245-A35E-3ADB0334C439}" destId="{6FC0475F-1598-4F47-BCA2-6EB938F1B92D}" srcOrd="1" destOrd="0" presId="urn:microsoft.com/office/officeart/2005/8/layout/radial5"/>
    <dgm:cxn modelId="{BFD6124B-3C7E-7345-89B2-0B6AEB174865}" type="presOf" srcId="{38DBB885-E835-334C-9459-801E4436A3F4}" destId="{A7839848-ACB8-5244-88C9-C310F581CB1C}" srcOrd="1" destOrd="0" presId="urn:microsoft.com/office/officeart/2005/8/layout/radial5"/>
    <dgm:cxn modelId="{74CAC332-4E28-0640-83BD-D67841FE1354}" type="presOf" srcId="{E1D2918F-CBB5-7E42-A953-B8C4A5142302}" destId="{58AB6E88-95A6-204F-8F77-448BD1395314}" srcOrd="0" destOrd="0" presId="urn:microsoft.com/office/officeart/2005/8/layout/radial5"/>
    <dgm:cxn modelId="{EFF85B81-513A-384C-A44D-AF5EB8D5F11C}" type="presOf" srcId="{57E16F9E-69BC-334C-B548-F74DEF29D806}" destId="{43F46945-E633-4346-97A5-B18F8AC8FB59}" srcOrd="1" destOrd="0" presId="urn:microsoft.com/office/officeart/2005/8/layout/radial5"/>
    <dgm:cxn modelId="{CE4C2794-AD62-3648-97FA-6E180887E0A2}" type="presOf" srcId="{B5AEE8ED-6805-6A43-99F6-D17643811EF5}" destId="{C41E1658-2B22-5A45-B5FF-09C5DEC3B2A0}" srcOrd="0" destOrd="0" presId="urn:microsoft.com/office/officeart/2005/8/layout/radial5"/>
    <dgm:cxn modelId="{E2DBB91D-D7EE-D74F-841B-60746934BE9F}" type="presOf" srcId="{65BC5251-0ACE-0245-A35E-3ADB0334C439}" destId="{18373305-057C-AF40-AF0A-B7501D169FF5}" srcOrd="0" destOrd="0" presId="urn:microsoft.com/office/officeart/2005/8/layout/radial5"/>
    <dgm:cxn modelId="{161240D1-D8BA-CC46-A53D-0710260F3D06}" type="presOf" srcId="{663CA0C8-DFC3-EE4F-8328-D17637045008}" destId="{88546DEB-D6C3-3647-8D3D-E5A7DE90D798}" srcOrd="0" destOrd="0" presId="urn:microsoft.com/office/officeart/2005/8/layout/radial5"/>
    <dgm:cxn modelId="{6AF6E783-FC2B-EB43-ADBE-4FA63B5FD2C9}" srcId="{172011D7-80CC-2B4E-974E-C570AB1878C9}" destId="{591E338F-01C1-AF48-8645-C9332219A84C}" srcOrd="3" destOrd="0" parTransId="{067A0DE5-7153-5C4E-87B9-50D9017434B5}" sibTransId="{4D4ED96C-0E54-FD4B-8919-CC26B3A8C3AE}"/>
    <dgm:cxn modelId="{3FCDD27D-764D-8841-A5CD-C9ED394EAFB1}" type="presOf" srcId="{172011D7-80CC-2B4E-974E-C570AB1878C9}" destId="{17F432A4-BA4A-C046-B510-5655A4E301F3}" srcOrd="0" destOrd="0" presId="urn:microsoft.com/office/officeart/2005/8/layout/radial5"/>
    <dgm:cxn modelId="{74F64EA4-2AF9-8248-8A7F-99AFD8D699A8}" type="presOf" srcId="{067A0DE5-7153-5C4E-87B9-50D9017434B5}" destId="{E3202928-8EBB-9C47-A325-9AD491CB2AF2}" srcOrd="1" destOrd="0" presId="urn:microsoft.com/office/officeart/2005/8/layout/radial5"/>
    <dgm:cxn modelId="{326514E6-9E81-4E48-B488-F88249E0C01A}" srcId="{E1D2918F-CBB5-7E42-A953-B8C4A5142302}" destId="{172011D7-80CC-2B4E-974E-C570AB1878C9}" srcOrd="0" destOrd="0" parTransId="{1CE81437-9C6A-D24B-8DBD-F91D8300FFEA}" sibTransId="{5F10A82F-B76D-9B4D-9943-867F0F3A933E}"/>
    <dgm:cxn modelId="{CA355EC3-9373-FD49-94F1-BF21C7B7F38C}" type="presOf" srcId="{4BBDBA73-A691-9F49-BB1F-22A3C46AC828}" destId="{10098775-1B92-B94F-945D-CC59626A1AE7}" srcOrd="0" destOrd="0" presId="urn:microsoft.com/office/officeart/2005/8/layout/radial5"/>
    <dgm:cxn modelId="{7EF70818-CBC0-0D47-BBEF-7832642AEBFF}" srcId="{172011D7-80CC-2B4E-974E-C570AB1878C9}" destId="{B1CD4D7E-B07F-4E43-93E5-2720F9C0DAAD}" srcOrd="1" destOrd="0" parTransId="{65BC5251-0ACE-0245-A35E-3ADB0334C439}" sibTransId="{E7632CB6-6E2D-1B4C-9C38-383130E4D216}"/>
    <dgm:cxn modelId="{CE120925-5901-F043-B2A6-A417D2654586}" type="presOf" srcId="{B1CD4D7E-B07F-4E43-93E5-2720F9C0DAAD}" destId="{5A68EA89-C2CE-BF42-B52B-B3A448D8D718}" srcOrd="0" destOrd="0" presId="urn:microsoft.com/office/officeart/2005/8/layout/radial5"/>
    <dgm:cxn modelId="{400A793C-81AA-0146-915A-5F3189ADE7BB}" srcId="{172011D7-80CC-2B4E-974E-C570AB1878C9}" destId="{4BBDBA73-A691-9F49-BB1F-22A3C46AC828}" srcOrd="0" destOrd="0" parTransId="{663CA0C8-DFC3-EE4F-8328-D17637045008}" sibTransId="{7C27BA39-7F05-B14F-A349-E62F152D9BF0}"/>
    <dgm:cxn modelId="{2BB6B48C-445F-5D4A-B3D3-CE576ED65269}" srcId="{172011D7-80CC-2B4E-974E-C570AB1878C9}" destId="{B5AEE8ED-6805-6A43-99F6-D17643811EF5}" srcOrd="2" destOrd="0" parTransId="{38DBB885-E835-334C-9459-801E4436A3F4}" sibTransId="{72F2F41A-6070-0747-A1B3-9831BFF992DA}"/>
    <dgm:cxn modelId="{EA836C34-46C4-494E-A046-A67F3C66B5BF}" srcId="{172011D7-80CC-2B4E-974E-C570AB1878C9}" destId="{C32734D5-2883-CE4A-B4E8-64F54899485F}" srcOrd="4" destOrd="0" parTransId="{57E16F9E-69BC-334C-B548-F74DEF29D806}" sibTransId="{F7EE7B9A-F822-1D43-8FCE-E6E42084042D}"/>
    <dgm:cxn modelId="{195B28A9-8136-E442-B70A-FE1B47ECFBFB}" type="presOf" srcId="{38DBB885-E835-334C-9459-801E4436A3F4}" destId="{DD0EC53A-C3D9-B64A-9B64-95F41DE637F1}" srcOrd="0" destOrd="0" presId="urn:microsoft.com/office/officeart/2005/8/layout/radial5"/>
    <dgm:cxn modelId="{A241753C-375C-2742-99E3-FF048E20A8BE}" type="presParOf" srcId="{58AB6E88-95A6-204F-8F77-448BD1395314}" destId="{17F432A4-BA4A-C046-B510-5655A4E301F3}" srcOrd="0" destOrd="0" presId="urn:microsoft.com/office/officeart/2005/8/layout/radial5"/>
    <dgm:cxn modelId="{C6B3BA76-4EE4-E043-8B61-FE6AD04BBA7F}" type="presParOf" srcId="{58AB6E88-95A6-204F-8F77-448BD1395314}" destId="{88546DEB-D6C3-3647-8D3D-E5A7DE90D798}" srcOrd="1" destOrd="0" presId="urn:microsoft.com/office/officeart/2005/8/layout/radial5"/>
    <dgm:cxn modelId="{2ACC8A16-EFA0-244C-AB6D-7775BA6930E8}" type="presParOf" srcId="{88546DEB-D6C3-3647-8D3D-E5A7DE90D798}" destId="{B09EE14D-B211-1245-B9F3-19B38B462A56}" srcOrd="0" destOrd="0" presId="urn:microsoft.com/office/officeart/2005/8/layout/radial5"/>
    <dgm:cxn modelId="{54C529BA-90EC-4B46-AF23-6B7DDE78A3C0}" type="presParOf" srcId="{58AB6E88-95A6-204F-8F77-448BD1395314}" destId="{10098775-1B92-B94F-945D-CC59626A1AE7}" srcOrd="2" destOrd="0" presId="urn:microsoft.com/office/officeart/2005/8/layout/radial5"/>
    <dgm:cxn modelId="{539F32BB-8F67-EE48-81A0-0D2D57E8D9A2}" type="presParOf" srcId="{58AB6E88-95A6-204F-8F77-448BD1395314}" destId="{18373305-057C-AF40-AF0A-B7501D169FF5}" srcOrd="3" destOrd="0" presId="urn:microsoft.com/office/officeart/2005/8/layout/radial5"/>
    <dgm:cxn modelId="{3EAD8B95-4042-7D43-9F67-E39AAA589272}" type="presParOf" srcId="{18373305-057C-AF40-AF0A-B7501D169FF5}" destId="{6FC0475F-1598-4F47-BCA2-6EB938F1B92D}" srcOrd="0" destOrd="0" presId="urn:microsoft.com/office/officeart/2005/8/layout/radial5"/>
    <dgm:cxn modelId="{FF013684-355A-0C48-AF4A-FDD16965A69C}" type="presParOf" srcId="{58AB6E88-95A6-204F-8F77-448BD1395314}" destId="{5A68EA89-C2CE-BF42-B52B-B3A448D8D718}" srcOrd="4" destOrd="0" presId="urn:microsoft.com/office/officeart/2005/8/layout/radial5"/>
    <dgm:cxn modelId="{884B0EE3-94FF-4D42-9989-6C4208587A4E}" type="presParOf" srcId="{58AB6E88-95A6-204F-8F77-448BD1395314}" destId="{DD0EC53A-C3D9-B64A-9B64-95F41DE637F1}" srcOrd="5" destOrd="0" presId="urn:microsoft.com/office/officeart/2005/8/layout/radial5"/>
    <dgm:cxn modelId="{1A1EE1B4-4310-CF42-9053-2DC7526D76ED}" type="presParOf" srcId="{DD0EC53A-C3D9-B64A-9B64-95F41DE637F1}" destId="{A7839848-ACB8-5244-88C9-C310F581CB1C}" srcOrd="0" destOrd="0" presId="urn:microsoft.com/office/officeart/2005/8/layout/radial5"/>
    <dgm:cxn modelId="{A2EF6CC0-1C90-0D46-85E6-D2F1078CCCFB}" type="presParOf" srcId="{58AB6E88-95A6-204F-8F77-448BD1395314}" destId="{C41E1658-2B22-5A45-B5FF-09C5DEC3B2A0}" srcOrd="6" destOrd="0" presId="urn:microsoft.com/office/officeart/2005/8/layout/radial5"/>
    <dgm:cxn modelId="{A04ACAF6-2611-8B43-B678-ECC76B250132}" type="presParOf" srcId="{58AB6E88-95A6-204F-8F77-448BD1395314}" destId="{4123D987-2838-3342-96E5-B623B7229D95}" srcOrd="7" destOrd="0" presId="urn:microsoft.com/office/officeart/2005/8/layout/radial5"/>
    <dgm:cxn modelId="{5F8E0E7B-90CF-BF42-B6AE-0525CBD02A34}" type="presParOf" srcId="{4123D987-2838-3342-96E5-B623B7229D95}" destId="{E3202928-8EBB-9C47-A325-9AD491CB2AF2}" srcOrd="0" destOrd="0" presId="urn:microsoft.com/office/officeart/2005/8/layout/radial5"/>
    <dgm:cxn modelId="{4A99F4D0-7E87-D341-99CE-6B889349506B}" type="presParOf" srcId="{58AB6E88-95A6-204F-8F77-448BD1395314}" destId="{383C1563-BDD4-F549-AF17-FA3CDC183C14}" srcOrd="8" destOrd="0" presId="urn:microsoft.com/office/officeart/2005/8/layout/radial5"/>
    <dgm:cxn modelId="{05B29DEC-F434-E04E-92A5-132847617B09}" type="presParOf" srcId="{58AB6E88-95A6-204F-8F77-448BD1395314}" destId="{80DC5D9D-1392-A94E-9B2F-6B405B7C4A08}" srcOrd="9" destOrd="0" presId="urn:microsoft.com/office/officeart/2005/8/layout/radial5"/>
    <dgm:cxn modelId="{5439C815-F605-7E41-B2B4-1C8C9609A851}" type="presParOf" srcId="{80DC5D9D-1392-A94E-9B2F-6B405B7C4A08}" destId="{43F46945-E633-4346-97A5-B18F8AC8FB59}" srcOrd="0" destOrd="0" presId="urn:microsoft.com/office/officeart/2005/8/layout/radial5"/>
    <dgm:cxn modelId="{7C9DE4EF-D21D-F948-9AAF-082D2CE8CFAC}" type="presParOf" srcId="{58AB6E88-95A6-204F-8F77-448BD1395314}" destId="{3CDFD429-90A2-A94A-90C5-8B2930AE900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8D66-F109-7E4C-97CE-527DFDDA1B1D}" type="datetimeFigureOut">
              <a:rPr lang="de-DE" smtClean="0"/>
              <a:t>13.03.2017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7A37-C05D-6240-8C87-B4C7B53128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8050" y="509588"/>
            <a:ext cx="5041900" cy="3781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62253-0743-4BED-963B-09485C413053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08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-2" y="3779685"/>
            <a:ext cx="9144001" cy="162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Grafik 7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r="14556"/>
          <a:stretch/>
        </p:blipFill>
        <p:spPr>
          <a:xfrm>
            <a:off x="-1" y="10834"/>
            <a:ext cx="914400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4293096"/>
            <a:ext cx="8604488" cy="110658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4794"/>
                </a:solidFill>
                <a:latin typeface="+mj-lt"/>
              </a:defRPr>
            </a:lvl1pPr>
          </a:lstStyle>
          <a:p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Titelvariante 1 (mit Bild) </a:t>
            </a:r>
            <a:b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 der Präsentation maximal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933056"/>
            <a:ext cx="8604488" cy="360040"/>
          </a:xfrm>
        </p:spPr>
        <p:txBody>
          <a:bodyPr wrap="none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Themengebiet, Anlass der Präsentation o.ä.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" y="468000"/>
            <a:ext cx="900000" cy="957206"/>
          </a:xfrm>
          <a:prstGeom prst="rect">
            <a:avLst/>
          </a:prstGeom>
        </p:spPr>
      </p:pic>
      <p:pic>
        <p:nvPicPr>
          <p:cNvPr id="1026" name="Picture 2" descr="C:\data\Briefvorlage\Weißraum.png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9999"/>
            <a:ext cx="9144000" cy="179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547664" y="846000"/>
            <a:ext cx="7344616" cy="36928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004794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Klinik, Institut, Geschäftsbereich</a:t>
            </a:r>
          </a:p>
        </p:txBody>
      </p:sp>
      <p:pic>
        <p:nvPicPr>
          <p:cNvPr id="20" name="Picture 5" descr="C:\data\Briefvorlage\Logo_UK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09320"/>
            <a:ext cx="1800000" cy="46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Temp\Basispaket_Beamer\Blaues_Band.tif"/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9242"/>
            <a:ext cx="9144000" cy="61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>
          <a:xfrm>
            <a:off x="360000" y="5580000"/>
            <a:ext cx="4212000" cy="7293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de-DE" sz="16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dirty="0">
                <a:latin typeface="Calibri"/>
              </a:rPr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81066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1840" y="404664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812360" y="404663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67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700808"/>
            <a:ext cx="5317430" cy="48965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342000" marR="0" indent="-34200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2pPr>
            <a:lvl3pPr marL="741600" marR="0" indent="-284400" algn="l" defTabSz="9144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2400"/>
            </a:lvl3pPr>
            <a:lvl4pPr marL="1144800" marR="0" indent="-2286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1602000" marR="0" indent="-228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Fünfte Ebene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3240360" cy="4896544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9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56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1520" y="1700808"/>
            <a:ext cx="8640959" cy="432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5888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9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43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1520" y="1268760"/>
            <a:ext cx="8208912" cy="5328592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8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 rot="5400000">
            <a:off x="6012160" y="3717032"/>
            <a:ext cx="5328592" cy="43204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563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1520" y="1268760"/>
            <a:ext cx="7704856" cy="5328592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8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8460432" y="1268760"/>
            <a:ext cx="432048" cy="5328592"/>
          </a:xfrm>
        </p:spPr>
        <p:txBody>
          <a:bodyPr vert="vert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dirty="0"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 rot="5400000">
            <a:off x="5508104" y="3717032"/>
            <a:ext cx="5328592" cy="432048"/>
          </a:xfrm>
        </p:spPr>
        <p:txBody>
          <a:bodyPr/>
          <a:lstStyle/>
          <a:p>
            <a:r>
              <a:rPr lang="de-DE" dirty="0" smtClean="0"/>
              <a:t>Titelmasterformat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8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26" b="11263"/>
          <a:stretch/>
        </p:blipFill>
        <p:spPr>
          <a:xfrm>
            <a:off x="0" y="-25827"/>
            <a:ext cx="9144000" cy="558970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-2" y="3779684"/>
            <a:ext cx="9144001" cy="20975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4293096"/>
            <a:ext cx="8604488" cy="110658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4794"/>
                </a:solidFill>
              </a:defRPr>
            </a:lvl1pPr>
          </a:lstStyle>
          <a:p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Titelvariante 2 (mit Bild hinter Text)</a:t>
            </a:r>
            <a:b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 der Präsentation maximal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933056"/>
            <a:ext cx="8604488" cy="360040"/>
          </a:xfrm>
        </p:spPr>
        <p:txBody>
          <a:bodyPr wrap="none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Themengebiet, Anlass der Präsentation o.ä.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" y="468000"/>
            <a:ext cx="900000" cy="957206"/>
          </a:xfrm>
          <a:prstGeom prst="rect">
            <a:avLst/>
          </a:prstGeom>
        </p:spPr>
      </p:pic>
      <p:pic>
        <p:nvPicPr>
          <p:cNvPr id="1026" name="Picture 2" descr="C:\data\Briefvorlage\Weißraum.png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9999"/>
            <a:ext cx="9144000" cy="179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ata\Briefvorlage\Logo_UK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20000"/>
            <a:ext cx="1800000" cy="46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547664" y="846000"/>
            <a:ext cx="7344616" cy="36928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0047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Klinik, Institut, Geschäftsbereich</a:t>
            </a:r>
          </a:p>
        </p:txBody>
      </p:sp>
      <p:pic>
        <p:nvPicPr>
          <p:cNvPr id="17" name="Picture 2" descr="C:\Temp\Basispaket_Beamer\Blaues_Band.tif"/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9242"/>
            <a:ext cx="9144000" cy="61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>
          <a:xfrm>
            <a:off x="360000" y="5580000"/>
            <a:ext cx="4211998" cy="7293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de-DE" sz="16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t>Autor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272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2756032"/>
            <a:ext cx="9144001" cy="162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2" y="3284984"/>
            <a:ext cx="8604488" cy="10910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4794"/>
                </a:solidFill>
              </a:defRPr>
            </a:lvl1pPr>
          </a:lstStyle>
          <a:p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Titelvariante 3 (ohne Bild) </a:t>
            </a:r>
            <a:b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 der Präsentation maximal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2" y="2909403"/>
            <a:ext cx="8604488" cy="375582"/>
          </a:xfrm>
        </p:spPr>
        <p:txBody>
          <a:bodyPr wrap="none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Themengebiet, Anlass der Präsentation o.ä.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" y="468000"/>
            <a:ext cx="900000" cy="957206"/>
          </a:xfrm>
          <a:prstGeom prst="rect">
            <a:avLst/>
          </a:prstGeom>
        </p:spPr>
      </p:pic>
      <p:pic>
        <p:nvPicPr>
          <p:cNvPr id="1026" name="Picture 2" descr="C:\data\Briefvorlage\Weißraum.png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36912"/>
            <a:ext cx="9144000" cy="179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ata\Briefvorlage\Logo_UK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20000"/>
            <a:ext cx="1800000" cy="46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547664" y="846000"/>
            <a:ext cx="7344616" cy="36928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0047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Klinik, Institut, Geschäftsbereich</a:t>
            </a:r>
          </a:p>
        </p:txBody>
      </p:sp>
      <p:pic>
        <p:nvPicPr>
          <p:cNvPr id="14" name="Picture 2" descr="C:\Temp\Basispaket_Beamer\Blaues_Band.tif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6155"/>
            <a:ext cx="9144000" cy="61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>
          <a:xfrm>
            <a:off x="360000" y="4581128"/>
            <a:ext cx="4211998" cy="72008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de-DE" sz="16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t>Autor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295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996952"/>
            <a:ext cx="4320480" cy="3168352"/>
          </a:xfrm>
        </p:spPr>
        <p:txBody>
          <a:bodyPr>
            <a:normAutofit/>
          </a:bodyPr>
          <a:lstStyle>
            <a:lvl1pPr>
              <a:defRPr sz="13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Martinistraße 52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D-20246 Hamburg</a:t>
            </a:r>
          </a:p>
          <a:p>
            <a:endParaRPr lang="de-DE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Ansprechpartner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Funktion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Telefon: +49 (0) 40 7410-00000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Telefax: +49 (0) 40 7410-00000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emailadresse@uke.de</a:t>
            </a:r>
          </a:p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www.uke.de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" y="468000"/>
            <a:ext cx="900000" cy="957206"/>
          </a:xfrm>
          <a:prstGeom prst="rect">
            <a:avLst/>
          </a:prstGeom>
        </p:spPr>
      </p:pic>
      <p:pic>
        <p:nvPicPr>
          <p:cNvPr id="12" name="Picture 2" descr="C:\data\Briefvorlage\Weißraum.png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36912"/>
            <a:ext cx="9144000" cy="179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547664" y="846000"/>
            <a:ext cx="7344616" cy="369280"/>
          </a:xfrm>
        </p:spPr>
        <p:txBody>
          <a:bodyPr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00479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 smtClean="0">
                <a:solidFill>
                  <a:srgbClr val="0047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Klinik, Institut, Geschäftsbereich</a:t>
            </a:r>
          </a:p>
        </p:txBody>
      </p:sp>
      <p:pic>
        <p:nvPicPr>
          <p:cNvPr id="8" name="Picture 2" descr="C:\Temp\Basispaket_Beamer\Blaues_Band.tif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6155"/>
            <a:ext cx="9144000" cy="61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9" name="Foliennummernplatzhalt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4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rgbClr val="004794"/>
                </a:solidFill>
                <a:latin typeface="+mj-lt"/>
              </a:defRPr>
            </a:lvl1pPr>
            <a:lvl2pPr marL="342000" marR="0" indent="-34200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741600" marR="0" indent="-284400" algn="l" defTabSz="9144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3pPr>
            <a:lvl4pPr marL="1144800" marR="0" indent="-2286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1602000" marR="0" indent="-228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Fünfte Ebene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87624" y="404664"/>
            <a:ext cx="1944216" cy="360040"/>
          </a:xfrm>
        </p:spPr>
        <p:txBody>
          <a:bodyPr anchor="ctr" anchorCtr="0"/>
          <a:lstStyle/>
          <a:p>
            <a:r>
              <a:rPr>
                <a:latin typeface="Calibri"/>
              </a:rPr>
              <a:t>Autor</a:t>
            </a:r>
            <a:endParaRPr dirty="0"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 anchor="ctr" anchorCtr="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 anchor="ctr" anchorCtr="0"/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8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36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004794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248472" cy="4896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700808"/>
            <a:ext cx="4248472" cy="4896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9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77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4248472" cy="4320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2132856"/>
            <a:ext cx="4245868" cy="44644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9" y="1700808"/>
            <a:ext cx="4248472" cy="4320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32856"/>
            <a:ext cx="4247455" cy="44644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11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432048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215751"/>
            <a:ext cx="576063" cy="612678"/>
          </a:xfrm>
          <a:prstGeom prst="rect">
            <a:avLst/>
          </a:prstGeom>
        </p:spPr>
      </p:pic>
      <p:pic>
        <p:nvPicPr>
          <p:cNvPr id="7" name="Picture 2" descr="C:\Temp\Basispaket_Beamer\Blaues_Band.tif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8000"/>
            <a:ext cx="9144000" cy="43200"/>
          </a:xfrm>
          <a:prstGeom prst="rect">
            <a:avLst/>
          </a:prstGeom>
          <a:solidFill>
            <a:srgbClr val="004794"/>
          </a:solidFill>
          <a:ex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latin typeface="Calibri"/>
              </a:rPr>
              <a:t>Autor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31840" y="404665"/>
            <a:ext cx="4680520" cy="360040"/>
          </a:xfrm>
        </p:spPr>
        <p:txBody>
          <a:bodyPr/>
          <a:lstStyle/>
          <a:p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7812360" y="404664"/>
            <a:ext cx="1053480" cy="360040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93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864096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87624" y="404664"/>
            <a:ext cx="1944216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de-DE" sz="1400" smtClean="0">
                <a:solidFill>
                  <a:srgbClr val="004794"/>
                </a:solidFill>
              </a:defRPr>
            </a:lvl1pPr>
          </a:lstStyle>
          <a:p>
            <a:pPr defTabSz="9144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dirty="0">
                <a:latin typeface="Calibri"/>
              </a:rPr>
              <a:t>Autor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31840" y="404664"/>
            <a:ext cx="468052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de-DE" sz="1800" b="1" dirty="0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smtClean="0">
                <a:solidFill>
                  <a:prstClr val="black"/>
                </a:solidFill>
                <a:latin typeface="Calibri"/>
              </a:rPr>
              <a:t>Titel der Präsentation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12360" y="404664"/>
            <a:ext cx="1080120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de-DE" dirty="0" smtClean="0">
                <a:solidFill>
                  <a:prstClr val="black"/>
                </a:solidFill>
                <a:latin typeface="Calibri"/>
              </a:rPr>
              <a:t>Nr. </a:t>
            </a:r>
            <a:fld id="{112C73B6-0EF5-4EF5-9AF7-6CC9A067761C}" type="slidenum">
              <a:rPr lang="de-DE" smtClean="0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479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000" indent="-342000" algn="l" defTabSz="914400" rtl="0" eaLnBrk="1" latinLnBrk="0" hangingPunct="1">
        <a:spcBef>
          <a:spcPts val="76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600" indent="-284400" algn="l" defTabSz="914400" rtl="0" eaLnBrk="1" latinLnBrk="0" hangingPunct="1">
        <a:spcBef>
          <a:spcPts val="672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spcBef>
          <a:spcPts val="5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spcBef>
          <a:spcPts val="24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0"/>
          <p:cNvSpPr>
            <a:spLocks noGrp="1"/>
          </p:cNvSpPr>
          <p:nvPr>
            <p:ph type="ctrTitle"/>
          </p:nvPr>
        </p:nvSpPr>
        <p:spPr>
          <a:xfrm>
            <a:off x="269756" y="3742556"/>
            <a:ext cx="8604488" cy="1008112"/>
          </a:xfrm>
        </p:spPr>
        <p:txBody>
          <a:bodyPr/>
          <a:lstStyle/>
          <a:p>
            <a:pPr algn="ctr"/>
            <a:r>
              <a:rPr lang="de-DE" sz="2000" dirty="0">
                <a:solidFill>
                  <a:srgbClr val="000090"/>
                </a:solidFill>
              </a:rPr>
              <a:t>Extranodale Extension und Lymphknoten-Dichte bei Patienten mit </a:t>
            </a:r>
            <a:r>
              <a:rPr lang="de-DE" sz="2000" dirty="0" err="1">
                <a:solidFill>
                  <a:srgbClr val="000090"/>
                </a:solidFill>
              </a:rPr>
              <a:t>lymphogen</a:t>
            </a:r>
            <a:r>
              <a:rPr lang="de-DE" sz="2000" dirty="0">
                <a:solidFill>
                  <a:srgbClr val="000090"/>
                </a:solidFill>
              </a:rPr>
              <a:t> metastasierten Urothelkarzinom der Harnblase nach radikaler Zystektomie</a:t>
            </a:r>
            <a:br>
              <a:rPr lang="de-DE" sz="2000" dirty="0">
                <a:solidFill>
                  <a:srgbClr val="000090"/>
                </a:solidFill>
              </a:rPr>
            </a:br>
            <a:endParaRPr lang="de-DE" sz="2000" dirty="0">
              <a:solidFill>
                <a:srgbClr val="000090"/>
              </a:solidFill>
            </a:endParaRPr>
          </a:p>
        </p:txBody>
      </p:sp>
      <p:sp>
        <p:nvSpPr>
          <p:cNvPr id="13" name="Datumsplatzhalter 13"/>
          <p:cNvSpPr>
            <a:spLocks noGrp="1"/>
          </p:cNvSpPr>
          <p:nvPr>
            <p:ph type="dt" sz="half" idx="16"/>
          </p:nvPr>
        </p:nvSpPr>
        <p:spPr>
          <a:xfrm>
            <a:off x="1" y="4521566"/>
            <a:ext cx="9142412" cy="729320"/>
          </a:xfrm>
        </p:spPr>
        <p:txBody>
          <a:bodyPr>
            <a:noAutofit/>
          </a:bodyPr>
          <a:lstStyle/>
          <a:p>
            <a:pPr algn="ctr"/>
            <a:r>
              <a:rPr lang="de-DE" sz="1400" b="1" u="sng" dirty="0" smtClean="0">
                <a:solidFill>
                  <a:srgbClr val="000090"/>
                </a:solidFill>
                <a:latin typeface="+mj-lt"/>
              </a:rPr>
              <a:t>A</a:t>
            </a:r>
            <a:r>
              <a:rPr lang="de-DE" sz="1400" b="1" u="sng" dirty="0">
                <a:solidFill>
                  <a:srgbClr val="000090"/>
                </a:solidFill>
                <a:latin typeface="+mj-lt"/>
              </a:rPr>
              <a:t>. Aziz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P. Marks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P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Nuhn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2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Gierth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3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V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Novotny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4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F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Roghmann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5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May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6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D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Tilki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Rink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R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Mayr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3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H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- M. Fritsche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3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Burger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3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A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Pycha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7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Fröhner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4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P. Wirth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4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C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Protzel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8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O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W. Hakenberg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8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R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- J. Palisaar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5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J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Noldus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5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S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Vallo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9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G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Bartsch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9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A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Haferkamp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9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P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J. Bastian</a:t>
            </a:r>
            <a:r>
              <a:rPr lang="de-DE" sz="1400" baseline="30000" dirty="0" smtClean="0">
                <a:solidFill>
                  <a:srgbClr val="000090"/>
                </a:solidFill>
                <a:latin typeface="+mj-lt"/>
              </a:rPr>
              <a:t>10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C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Gilfrich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6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R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Dahlem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M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Fisch</a:t>
            </a:r>
            <a:r>
              <a:rPr lang="de-DE" sz="1400" baseline="30000" dirty="0">
                <a:solidFill>
                  <a:srgbClr val="000090"/>
                </a:solidFill>
                <a:latin typeface="+mj-lt"/>
              </a:rPr>
              <a:t>1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F</a:t>
            </a:r>
            <a:r>
              <a:rPr lang="de-DE" sz="1400" dirty="0">
                <a:solidFill>
                  <a:srgbClr val="000090"/>
                </a:solidFill>
                <a:latin typeface="+mj-lt"/>
              </a:rPr>
              <a:t>. K. - H. </a:t>
            </a:r>
            <a:r>
              <a:rPr lang="de-DE" sz="1400" dirty="0" smtClean="0">
                <a:solidFill>
                  <a:srgbClr val="000090"/>
                </a:solidFill>
                <a:latin typeface="+mj-lt"/>
              </a:rPr>
              <a:t>Chun</a:t>
            </a:r>
            <a:r>
              <a:rPr lang="en-US" sz="1400" i="1" baseline="30000" dirty="0" smtClean="0">
                <a:solidFill>
                  <a:srgbClr val="000090"/>
                </a:solidFill>
                <a:latin typeface="+mj-lt"/>
              </a:rPr>
              <a:t>1</a:t>
            </a:r>
            <a:endParaRPr lang="en-US" sz="1400" i="1" dirty="0" smtClean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sz="1400" dirty="0">
                <a:solidFill>
                  <a:srgbClr val="000090"/>
                </a:solidFill>
                <a:latin typeface="+mj-lt"/>
              </a:rPr>
              <a:t>	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92800"/>
            <a:ext cx="1016000" cy="9652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49678" y="5357615"/>
            <a:ext cx="7441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baseline="30000" dirty="0">
                <a:solidFill>
                  <a:srgbClr val="000090"/>
                </a:solidFill>
              </a:rPr>
              <a:t>1</a:t>
            </a:r>
            <a:r>
              <a:rPr lang="de-DE" sz="1000" b="1" dirty="0">
                <a:solidFill>
                  <a:srgbClr val="000090"/>
                </a:solidFill>
              </a:rPr>
              <a:t>Universitätsklinikum Hamburg-Eppendorf,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Hamburg;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2</a:t>
            </a:r>
            <a:r>
              <a:rPr lang="de-DE" sz="1000" b="1" dirty="0" smtClean="0">
                <a:solidFill>
                  <a:srgbClr val="000090"/>
                </a:solidFill>
              </a:rPr>
              <a:t>Universitätsmedizin </a:t>
            </a:r>
            <a:r>
              <a:rPr lang="de-DE" sz="1000" b="1" dirty="0">
                <a:solidFill>
                  <a:srgbClr val="000090"/>
                </a:solidFill>
              </a:rPr>
              <a:t>Mannheim,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Mannheim;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3</a:t>
            </a:r>
            <a:r>
              <a:rPr lang="de-DE" sz="1000" b="1" dirty="0" smtClean="0">
                <a:solidFill>
                  <a:srgbClr val="000090"/>
                </a:solidFill>
              </a:rPr>
              <a:t>Caritas </a:t>
            </a:r>
            <a:r>
              <a:rPr lang="de-DE" sz="1000" b="1" dirty="0">
                <a:solidFill>
                  <a:srgbClr val="000090"/>
                </a:solidFill>
              </a:rPr>
              <a:t>Krankenhaus St. Josef, Universität Regensburg,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Regensburg;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4</a:t>
            </a:r>
            <a:r>
              <a:rPr lang="de-DE" sz="1000" b="1" dirty="0" smtClean="0">
                <a:solidFill>
                  <a:srgbClr val="000090"/>
                </a:solidFill>
              </a:rPr>
              <a:t>Universitätsklinik </a:t>
            </a:r>
            <a:r>
              <a:rPr lang="de-DE" sz="1000" b="1" dirty="0">
                <a:solidFill>
                  <a:srgbClr val="000090"/>
                </a:solidFill>
              </a:rPr>
              <a:t>“Carl Gustav Carus”, Technische Universität Dresden,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Dresden;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5</a:t>
            </a:r>
            <a:r>
              <a:rPr lang="de-DE" sz="1000" b="1" dirty="0" smtClean="0">
                <a:solidFill>
                  <a:srgbClr val="000090"/>
                </a:solidFill>
              </a:rPr>
              <a:t>Marienhospital </a:t>
            </a:r>
            <a:r>
              <a:rPr lang="de-DE" sz="1000" b="1" dirty="0">
                <a:solidFill>
                  <a:srgbClr val="000090"/>
                </a:solidFill>
              </a:rPr>
              <a:t>Herne, Ruhr-Universität Bochum,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Herne;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6</a:t>
            </a:r>
            <a:r>
              <a:rPr lang="de-DE" sz="1000" b="1" dirty="0" smtClean="0">
                <a:solidFill>
                  <a:srgbClr val="000090"/>
                </a:solidFill>
              </a:rPr>
              <a:t>Klinikum </a:t>
            </a:r>
            <a:r>
              <a:rPr lang="de-DE" sz="1000" b="1" dirty="0">
                <a:solidFill>
                  <a:srgbClr val="000090"/>
                </a:solidFill>
              </a:rPr>
              <a:t>St. Elisabeth,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Straubing;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7</a:t>
            </a:r>
            <a:r>
              <a:rPr lang="de-DE" sz="1000" b="1" dirty="0" smtClean="0">
                <a:solidFill>
                  <a:srgbClr val="000090"/>
                </a:solidFill>
              </a:rPr>
              <a:t>Zentralhospital </a:t>
            </a:r>
            <a:r>
              <a:rPr lang="de-DE" sz="1000" b="1" dirty="0">
                <a:solidFill>
                  <a:srgbClr val="000090"/>
                </a:solidFill>
              </a:rPr>
              <a:t>Bozen,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Bozen;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8</a:t>
            </a:r>
            <a:r>
              <a:rPr lang="de-DE" sz="1000" b="1" dirty="0" smtClean="0">
                <a:solidFill>
                  <a:srgbClr val="000090"/>
                </a:solidFill>
              </a:rPr>
              <a:t>Universitätsklinik </a:t>
            </a:r>
            <a:r>
              <a:rPr lang="de-DE" sz="1000" b="1" dirty="0">
                <a:solidFill>
                  <a:srgbClr val="000090"/>
                </a:solidFill>
              </a:rPr>
              <a:t>Rostock,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Rostock;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9</a:t>
            </a:r>
            <a:r>
              <a:rPr lang="de-DE" sz="1000" b="1" dirty="0" smtClean="0">
                <a:solidFill>
                  <a:srgbClr val="000090"/>
                </a:solidFill>
              </a:rPr>
              <a:t>Goethe </a:t>
            </a:r>
            <a:r>
              <a:rPr lang="de-DE" sz="1000" b="1" dirty="0">
                <a:solidFill>
                  <a:srgbClr val="000090"/>
                </a:solidFill>
              </a:rPr>
              <a:t>Universität Frankfurt, Klinik für Urologie - Frankfurt/</a:t>
            </a:r>
            <a:r>
              <a:rPr lang="de-DE" sz="1000" b="1" dirty="0" smtClean="0">
                <a:solidFill>
                  <a:srgbClr val="000090"/>
                </a:solidFill>
              </a:rPr>
              <a:t>Main; </a:t>
            </a:r>
            <a:r>
              <a:rPr lang="de-DE" sz="1000" b="1" baseline="30000" dirty="0" smtClean="0">
                <a:solidFill>
                  <a:srgbClr val="000090"/>
                </a:solidFill>
              </a:rPr>
              <a:t>10</a:t>
            </a:r>
            <a:r>
              <a:rPr lang="de-DE" sz="1000" b="1" dirty="0" smtClean="0">
                <a:solidFill>
                  <a:srgbClr val="000090"/>
                </a:solidFill>
              </a:rPr>
              <a:t>Marienkrankenhaus </a:t>
            </a:r>
            <a:r>
              <a:rPr lang="de-DE" sz="1000" b="1" dirty="0">
                <a:solidFill>
                  <a:srgbClr val="000090"/>
                </a:solidFill>
              </a:rPr>
              <a:t>Düsseldorf, Klinik für Urologie </a:t>
            </a:r>
            <a:r>
              <a:rPr lang="de-DE" sz="1000" b="1" dirty="0" smtClean="0">
                <a:solidFill>
                  <a:srgbClr val="000090"/>
                </a:solidFill>
              </a:rPr>
              <a:t>– Düsseldorf</a:t>
            </a:r>
            <a:r>
              <a:rPr lang="de-DE" sz="1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547664" y="404956"/>
            <a:ext cx="7344616" cy="1227812"/>
          </a:xfrm>
        </p:spPr>
        <p:txBody>
          <a:bodyPr anchor="t"/>
          <a:lstStyle/>
          <a:p>
            <a:pPr algn="r"/>
            <a:r>
              <a:rPr lang="en-US" b="1" dirty="0">
                <a:solidFill>
                  <a:srgbClr val="000090"/>
                </a:solidFill>
              </a:rPr>
              <a:t>40. PREISVERLEIHUNG UND JAHRESTREFFEN</a:t>
            </a:r>
          </a:p>
          <a:p>
            <a:pPr algn="r"/>
            <a:r>
              <a:rPr lang="en-US" b="1" dirty="0">
                <a:solidFill>
                  <a:srgbClr val="000090"/>
                </a:solidFill>
              </a:rPr>
              <a:t>DER C.E. ALKEN-</a:t>
            </a:r>
            <a:r>
              <a:rPr lang="en-US" b="1" dirty="0" smtClean="0">
                <a:solidFill>
                  <a:srgbClr val="000090"/>
                </a:solidFill>
              </a:rPr>
              <a:t>PREISTRÄGER</a:t>
            </a:r>
          </a:p>
          <a:p>
            <a:pPr algn="r"/>
            <a:r>
              <a:rPr lang="en-US" b="1" dirty="0" smtClean="0">
                <a:solidFill>
                  <a:srgbClr val="000090"/>
                </a:solidFill>
              </a:rPr>
              <a:t>DÜSSELDORF, </a:t>
            </a:r>
            <a:r>
              <a:rPr lang="de-DE" b="1" dirty="0" smtClean="0">
                <a:solidFill>
                  <a:srgbClr val="000090"/>
                </a:solidFill>
              </a:rPr>
              <a:t>24</a:t>
            </a:r>
            <a:r>
              <a:rPr lang="de-DE" b="1" dirty="0">
                <a:solidFill>
                  <a:srgbClr val="000090"/>
                </a:solidFill>
              </a:rPr>
              <a:t>. </a:t>
            </a:r>
            <a:r>
              <a:rPr lang="de-DE" b="1" dirty="0" smtClean="0">
                <a:solidFill>
                  <a:srgbClr val="000090"/>
                </a:solidFill>
              </a:rPr>
              <a:t>bis </a:t>
            </a:r>
            <a:r>
              <a:rPr lang="de-DE" b="1" dirty="0">
                <a:solidFill>
                  <a:srgbClr val="000090"/>
                </a:solidFill>
              </a:rPr>
              <a:t>26. November </a:t>
            </a:r>
            <a:r>
              <a:rPr lang="de-DE" b="1" dirty="0" smtClean="0">
                <a:solidFill>
                  <a:srgbClr val="00009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8849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0090"/>
                </a:solidFill>
              </a:rPr>
              <a:t>LKD&gt;</a:t>
            </a:r>
            <a:r>
              <a:rPr lang="de-DE" sz="2000" dirty="0">
                <a:solidFill>
                  <a:srgbClr val="000090"/>
                </a:solidFill>
              </a:rPr>
              <a:t>20% signifikant assoziiert mit</a:t>
            </a:r>
            <a:r>
              <a:rPr lang="de-DE" sz="2000" dirty="0" smtClean="0">
                <a:solidFill>
                  <a:srgbClr val="000090"/>
                </a:solidFill>
              </a:rPr>
              <a:t>:</a:t>
            </a:r>
            <a:endParaRPr lang="de-DE" sz="2000" dirty="0">
              <a:solidFill>
                <a:srgbClr val="00009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de-DE" sz="2000" b="0" dirty="0">
                <a:solidFill>
                  <a:srgbClr val="000090"/>
                </a:solidFill>
              </a:rPr>
              <a:t>Tumorgröße &gt;3cm (</a:t>
            </a:r>
            <a:r>
              <a:rPr lang="de-DE" sz="2000" b="0" dirty="0" smtClean="0">
                <a:solidFill>
                  <a:srgbClr val="000090"/>
                </a:solidFill>
              </a:rPr>
              <a:t>83,6 </a:t>
            </a:r>
            <a:r>
              <a:rPr lang="de-DE" sz="2000" b="0" dirty="0">
                <a:solidFill>
                  <a:srgbClr val="000090"/>
                </a:solidFill>
              </a:rPr>
              <a:t>vs. </a:t>
            </a:r>
            <a:r>
              <a:rPr lang="de-DE" sz="2000" b="0" dirty="0" smtClean="0">
                <a:solidFill>
                  <a:srgbClr val="000090"/>
                </a:solidFill>
              </a:rPr>
              <a:t>62,2</a:t>
            </a:r>
            <a:r>
              <a:rPr lang="de-DE" sz="2000" b="0" dirty="0">
                <a:solidFill>
                  <a:srgbClr val="000090"/>
                </a:solidFill>
              </a:rPr>
              <a:t>%; p=</a:t>
            </a:r>
            <a:r>
              <a:rPr lang="de-DE" sz="2000" b="0" dirty="0" smtClean="0">
                <a:solidFill>
                  <a:srgbClr val="000090"/>
                </a:solidFill>
              </a:rPr>
              <a:t>0,015</a:t>
            </a:r>
            <a:r>
              <a:rPr lang="de-DE" sz="2000" b="0" dirty="0">
                <a:solidFill>
                  <a:srgbClr val="000090"/>
                </a:solidFill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de-DE" sz="2000" b="0" dirty="0" smtClean="0">
                <a:solidFill>
                  <a:srgbClr val="000090"/>
                </a:solidFill>
              </a:rPr>
              <a:t>Lymphovaskuläre Invasion </a:t>
            </a:r>
            <a:r>
              <a:rPr lang="de-DE" sz="2000" b="0" dirty="0">
                <a:solidFill>
                  <a:srgbClr val="000090"/>
                </a:solidFill>
              </a:rPr>
              <a:t>(</a:t>
            </a:r>
            <a:r>
              <a:rPr lang="de-DE" sz="2000" b="0" dirty="0" smtClean="0">
                <a:solidFill>
                  <a:srgbClr val="000090"/>
                </a:solidFill>
              </a:rPr>
              <a:t>82,6 </a:t>
            </a:r>
            <a:r>
              <a:rPr lang="de-DE" sz="2000" b="0" dirty="0">
                <a:solidFill>
                  <a:srgbClr val="000090"/>
                </a:solidFill>
              </a:rPr>
              <a:t>vs. </a:t>
            </a:r>
            <a:r>
              <a:rPr lang="de-DE" sz="2000" b="0" dirty="0" smtClean="0">
                <a:solidFill>
                  <a:srgbClr val="000090"/>
                </a:solidFill>
              </a:rPr>
              <a:t>64,0</a:t>
            </a:r>
            <a:r>
              <a:rPr lang="de-DE" sz="2000" b="0" dirty="0">
                <a:solidFill>
                  <a:srgbClr val="000090"/>
                </a:solidFill>
              </a:rPr>
              <a:t>%; p=0.012)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90"/>
                </a:solidFill>
              </a:rPr>
              <a:t>Keine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signifikante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Assoziation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bei</a:t>
            </a:r>
            <a:r>
              <a:rPr lang="en-US" sz="2000" dirty="0" smtClean="0">
                <a:solidFill>
                  <a:srgbClr val="000090"/>
                </a:solidFill>
              </a:rPr>
              <a:t> ENE </a:t>
            </a:r>
            <a:r>
              <a:rPr lang="en-US" sz="2000" dirty="0" err="1" smtClean="0">
                <a:solidFill>
                  <a:srgbClr val="000090"/>
                </a:solidFill>
              </a:rPr>
              <a:t>beobachtet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Ergebnisse – </a:t>
            </a:r>
            <a:r>
              <a:rPr lang="en-US" sz="2400" dirty="0" err="1">
                <a:solidFill>
                  <a:srgbClr val="000090"/>
                </a:solidFill>
              </a:rPr>
              <a:t>Deskriptive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Analysen</a:t>
            </a:r>
            <a:r>
              <a:rPr lang="en-US" sz="2400" dirty="0" smtClean="0">
                <a:solidFill>
                  <a:srgbClr val="000090"/>
                </a:solidFill>
              </a:rPr>
              <a:t> II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000" b="0" dirty="0">
                <a:solidFill>
                  <a:srgbClr val="000090"/>
                </a:solidFill>
              </a:rPr>
              <a:t>Medianes Follow-</a:t>
            </a:r>
            <a:r>
              <a:rPr lang="de-DE" sz="2000" b="0" dirty="0" smtClean="0">
                <a:solidFill>
                  <a:srgbClr val="000090"/>
                </a:solidFill>
              </a:rPr>
              <a:t>up: 16 </a:t>
            </a:r>
            <a:r>
              <a:rPr lang="de-DE" sz="2000" b="0" dirty="0">
                <a:solidFill>
                  <a:srgbClr val="000090"/>
                </a:solidFill>
              </a:rPr>
              <a:t>Monate (IQR 6-25) </a:t>
            </a:r>
            <a:endParaRPr lang="de-DE" sz="2000" b="0" dirty="0" smtClean="0">
              <a:solidFill>
                <a:srgbClr val="000090"/>
              </a:solidFill>
            </a:endParaRPr>
          </a:p>
          <a:p>
            <a:pPr marL="342900" lvl="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000" b="0" dirty="0" smtClean="0">
                <a:solidFill>
                  <a:srgbClr val="000090"/>
                </a:solidFill>
              </a:rPr>
              <a:t>CSM</a:t>
            </a:r>
            <a:r>
              <a:rPr lang="de-DE" sz="2000" b="0" dirty="0">
                <a:solidFill>
                  <a:srgbClr val="000090"/>
                </a:solidFill>
              </a:rPr>
              <a:t>: </a:t>
            </a:r>
            <a:r>
              <a:rPr lang="de-DE" sz="2000" b="0" dirty="0" err="1">
                <a:solidFill>
                  <a:srgbClr val="000090"/>
                </a:solidFill>
              </a:rPr>
              <a:t>n</a:t>
            </a:r>
            <a:r>
              <a:rPr lang="de-DE" sz="2000" b="0" dirty="0">
                <a:solidFill>
                  <a:srgbClr val="000090"/>
                </a:solidFill>
              </a:rPr>
              <a:t>=60 (</a:t>
            </a:r>
            <a:r>
              <a:rPr lang="de-DE" sz="2000" b="0" dirty="0" smtClean="0">
                <a:solidFill>
                  <a:srgbClr val="000090"/>
                </a:solidFill>
              </a:rPr>
              <a:t>41,4</a:t>
            </a:r>
            <a:r>
              <a:rPr lang="de-DE" sz="2000" b="0" dirty="0">
                <a:solidFill>
                  <a:srgbClr val="000090"/>
                </a:solidFill>
              </a:rPr>
              <a:t>%) </a:t>
            </a:r>
          </a:p>
          <a:p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Ergebnisse - </a:t>
            </a:r>
            <a:r>
              <a:rPr lang="de-DE" sz="2400" dirty="0">
                <a:solidFill>
                  <a:srgbClr val="000090"/>
                </a:solidFill>
              </a:rPr>
              <a:t>Multivariable Cox Regression Analysen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46337"/>
              </p:ext>
            </p:extLst>
          </p:nvPr>
        </p:nvGraphicFramePr>
        <p:xfrm>
          <a:off x="0" y="2603236"/>
          <a:ext cx="9144000" cy="4254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392"/>
                <a:gridCol w="2428531"/>
                <a:gridCol w="933702"/>
                <a:gridCol w="2428531"/>
                <a:gridCol w="801844"/>
              </a:tblGrid>
              <a:tr h="380244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Variablen</a:t>
                      </a:r>
                      <a:endParaRPr lang="en-US" sz="1800" b="1" noProof="0" dirty="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CSM</a:t>
                      </a:r>
                      <a:endParaRPr lang="en-US" sz="1800" b="1" noProof="0" dirty="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762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noProof="0" dirty="0" smtClean="0"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0244">
                <a:tc>
                  <a:txBody>
                    <a:bodyPr/>
                    <a:lstStyle/>
                    <a:p>
                      <a:pPr algn="l"/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762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Modell ENE</a:t>
                      </a:r>
                      <a:endParaRPr lang="en-US" sz="1800" b="1" noProof="0" dirty="0" smtClean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noProof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Modell LKD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noProof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662211">
                <a:tc>
                  <a:txBody>
                    <a:bodyPr/>
                    <a:lstStyle/>
                    <a:p>
                      <a:pPr algn="l"/>
                      <a:endParaRPr lang="en-US" sz="1800" b="1" i="0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762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HR 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[95% 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KI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]</a:t>
                      </a:r>
                      <a:endParaRPr lang="en-US" sz="1800" b="1" noProof="0" dirty="0" smtClean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p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HR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[95%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KI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]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p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</a:tr>
              <a:tr h="665427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R1</a:t>
                      </a:r>
                      <a:endParaRPr lang="en-US" sz="1800" b="1" baseline="0" noProof="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(</a:t>
                      </a:r>
                      <a:r>
                        <a:rPr lang="en-US" sz="1800" b="1" baseline="0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Referenz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: R0)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u="none" strike="noStrike" kern="1200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4,699 [1,941-11,380]</a:t>
                      </a:r>
                      <a:endParaRPr lang="cs-CZ" sz="1800" b="1" i="0" u="none" strike="noStrike" kern="1200" baseline="0" dirty="0" smtClean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0,001</a:t>
                      </a:r>
                      <a:endParaRPr lang="en-US" sz="1800" b="1" noProof="0" dirty="0" smtClean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5,035 [2,154-11,768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]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&lt;0.001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</a:tr>
              <a:tr h="835784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Tumormultifokalität</a:t>
                      </a:r>
                      <a:endParaRPr lang="en-US" sz="1800" b="1" noProof="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(</a:t>
                      </a:r>
                      <a:r>
                        <a:rPr lang="en-US" sz="1800" b="1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Referenz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: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1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Unifokal</a:t>
                      </a:r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)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1" u="none" strike="noStrike" kern="1200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2,746 [1,274-5,921]</a:t>
                      </a:r>
                      <a:endParaRPr lang="fi-FI" sz="1800" b="1" i="0" u="none" strike="noStrike" kern="1200" baseline="0" dirty="0" smtClean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0,010</a:t>
                      </a:r>
                      <a:endParaRPr lang="is-IS" sz="1800" b="1" noProof="0" dirty="0" smtClean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2,550 [1,168-5,567]</a:t>
                      </a:r>
                      <a:endParaRPr lang="fi-FI" sz="1800" b="1" i="0" u="none" strike="noStrike" kern="1200" baseline="0" dirty="0" smtClean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u="none" strike="noStrike" kern="1200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0.019</a:t>
                      </a:r>
                      <a:endParaRPr lang="nb-NO" sz="1800" b="1" i="0" u="none" strike="noStrike" kern="1200" baseline="0" dirty="0" smtClean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65427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LKD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&gt;20% </a:t>
                      </a:r>
                    </a:p>
                    <a:p>
                      <a:pPr algn="l"/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(</a:t>
                      </a:r>
                      <a:r>
                        <a:rPr lang="en-US" sz="1800" b="1" baseline="0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Referenz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: LKD ≤20%)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---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---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2,882</a:t>
                      </a:r>
                      <a:r>
                        <a:rPr lang="de-DE" sz="1800" b="1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 [</a:t>
                      </a:r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1,339-6,200]</a:t>
                      </a:r>
                      <a:r>
                        <a:rPr lang="de-DE" sz="1800" b="1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0.007</a:t>
                      </a:r>
                      <a:r>
                        <a:rPr lang="de-DE" sz="1800" b="1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</a:tr>
              <a:tr h="665427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Pos. ENE </a:t>
                      </a:r>
                    </a:p>
                    <a:p>
                      <a:pPr algn="l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(</a:t>
                      </a:r>
                      <a:r>
                        <a:rPr lang="en-US" sz="1800" b="1" baseline="0" noProof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Referenz</a:t>
                      </a:r>
                      <a:r>
                        <a:rPr lang="en-US" sz="1800" b="1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: Neg.)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0,536</a:t>
                      </a:r>
                      <a:r>
                        <a:rPr lang="de-DE" sz="1800" b="1" kern="1200" baseline="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 [</a:t>
                      </a:r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0,206-1,379]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0,359</a:t>
                      </a:r>
                      <a:r>
                        <a:rPr lang="de-DE" sz="1800" b="1" dirty="0" smtClean="0">
                          <a:solidFill>
                            <a:srgbClr val="00009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---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---</a:t>
                      </a:r>
                      <a:endParaRPr lang="en-US" sz="1800" b="1" noProof="0" dirty="0">
                        <a:solidFill>
                          <a:srgbClr val="00009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Abgerundete rechteckige Legende 9"/>
          <p:cNvSpPr/>
          <p:nvPr/>
        </p:nvSpPr>
        <p:spPr>
          <a:xfrm>
            <a:off x="5106368" y="154964"/>
            <a:ext cx="4037632" cy="2448272"/>
          </a:xfrm>
          <a:prstGeom prst="wedgeRoundRectCallout">
            <a:avLst>
              <a:gd name="adj1" fmla="val -6871"/>
              <a:gd name="adj2" fmla="val 66120"/>
              <a:gd name="adj3" fmla="val 16667"/>
            </a:avLst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C-Index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nach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Harrell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mit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bzw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.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ohne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Einbeziehung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der LKD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ergab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79.5%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bzw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. 76.3%: </a:t>
            </a:r>
          </a:p>
          <a:p>
            <a:pPr algn="ctr"/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signifikant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gesteigerte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</a:t>
            </a:r>
            <a:r>
              <a:rPr lang="en-US" sz="2000" b="1" cap="small" dirty="0" err="1">
                <a:solidFill>
                  <a:srgbClr val="000090"/>
                </a:solidFill>
                <a:latin typeface="Calibri"/>
              </a:rPr>
              <a:t>Vorhersagegenauigkeit</a:t>
            </a:r>
            <a:r>
              <a:rPr lang="en-US" sz="2000" b="1" cap="small" dirty="0">
                <a:solidFill>
                  <a:srgbClr val="000090"/>
                </a:solidFill>
                <a:latin typeface="Calibri"/>
              </a:rPr>
              <a:t> um 3.2% (p=0.050)</a:t>
            </a:r>
          </a:p>
        </p:txBody>
      </p:sp>
    </p:spTree>
    <p:extLst>
      <p:ext uri="{BB962C8B-B14F-4D97-AF65-F5344CB8AC3E}">
        <p14:creationId xmlns:p14="http://schemas.microsoft.com/office/powerpoint/2010/main" val="31668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Ergebnisse </a:t>
            </a:r>
            <a:r>
              <a:rPr lang="en-US" sz="2400" dirty="0" smtClean="0">
                <a:solidFill>
                  <a:srgbClr val="000090"/>
                </a:solidFill>
              </a:rPr>
              <a:t>– </a:t>
            </a:r>
            <a:r>
              <a:rPr lang="de-DE" sz="2400" dirty="0" smtClean="0">
                <a:solidFill>
                  <a:srgbClr val="000090"/>
                </a:solidFill>
              </a:rPr>
              <a:t>Kaplan-Meier Überlebensanalyse I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4" r="-136"/>
          <a:stretch/>
        </p:blipFill>
        <p:spPr>
          <a:xfrm>
            <a:off x="1822844" y="1115920"/>
            <a:ext cx="5389539" cy="430949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427776" y="4487209"/>
            <a:ext cx="128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Calibri"/>
              </a:rPr>
              <a:t>p&lt;0.001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220422" y="2274518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LKD≤20%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20422" y="3779112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6DA4A"/>
                </a:solidFill>
                <a:latin typeface="Calibri"/>
              </a:rPr>
              <a:t>LKD&gt;20%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66669" y="5669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85119"/>
              </p:ext>
            </p:extLst>
          </p:nvPr>
        </p:nvGraphicFramePr>
        <p:xfrm>
          <a:off x="1811642" y="5629498"/>
          <a:ext cx="5400741" cy="1221232"/>
        </p:xfrm>
        <a:graphic>
          <a:graphicData uri="http://schemas.openxmlformats.org/drawingml/2006/table">
            <a:tbl>
              <a:tblPr/>
              <a:tblGrid>
                <a:gridCol w="2772890"/>
                <a:gridCol w="877342"/>
                <a:gridCol w="873167"/>
                <a:gridCol w="877342"/>
              </a:tblGrid>
              <a:tr h="190500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of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patients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risk /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of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cumulative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events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LKD≤20%  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72/0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49/13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31/22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LKD&gt;20%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62/1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27/25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7/35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9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Ergebnisse </a:t>
            </a:r>
            <a:r>
              <a:rPr lang="en-US" sz="2400" dirty="0" smtClean="0">
                <a:solidFill>
                  <a:srgbClr val="000090"/>
                </a:solidFill>
              </a:rPr>
              <a:t>– </a:t>
            </a:r>
            <a:r>
              <a:rPr lang="de-DE" sz="2400" dirty="0" smtClean="0">
                <a:solidFill>
                  <a:srgbClr val="000090"/>
                </a:solidFill>
              </a:rPr>
              <a:t>Kaplan-Meier Überlebensanalyse II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427776" y="4487209"/>
            <a:ext cx="128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Calibri"/>
              </a:rPr>
              <a:t>p&lt;0.001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220422" y="2274518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LKD≤20%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20422" y="3779112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6DA4A"/>
                </a:solidFill>
                <a:latin typeface="Calibri"/>
              </a:rPr>
              <a:t>LKD&gt;20%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66669" y="5669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857915"/>
              </p:ext>
            </p:extLst>
          </p:nvPr>
        </p:nvGraphicFramePr>
        <p:xfrm>
          <a:off x="1811642" y="5629498"/>
          <a:ext cx="5400741" cy="1221232"/>
        </p:xfrm>
        <a:graphic>
          <a:graphicData uri="http://schemas.openxmlformats.org/drawingml/2006/table">
            <a:tbl>
              <a:tblPr/>
              <a:tblGrid>
                <a:gridCol w="2772890"/>
                <a:gridCol w="877342"/>
                <a:gridCol w="873167"/>
                <a:gridCol w="877342"/>
              </a:tblGrid>
              <a:tr h="190500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of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patients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risk /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of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cumulative</a:t>
                      </a:r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events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months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ENE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-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68/1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55/10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21/26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ENE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+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40/0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27/9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de-DE" sz="16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10/17</a:t>
                      </a:r>
                      <a:endParaRPr lang="de-DE" sz="1600" b="1" i="0" u="none" strike="noStrike" dirty="0">
                        <a:solidFill>
                          <a:srgbClr val="00009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2" name="Inhaltsplatzhalt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42" y="1105457"/>
            <a:ext cx="5400741" cy="4327462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427776" y="4487209"/>
            <a:ext cx="128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Calibri"/>
              </a:rPr>
              <a:t>p&lt;</a:t>
            </a:r>
            <a:r>
              <a:rPr lang="en-US" b="1" dirty="0" smtClean="0">
                <a:solidFill>
                  <a:srgbClr val="000090"/>
                </a:solidFill>
                <a:latin typeface="Calibri"/>
              </a:rPr>
              <a:t>0.332</a:t>
            </a:r>
            <a:endParaRPr lang="en-US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372822" y="2486771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ENE -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72822" y="3779112"/>
            <a:ext cx="111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6DA4A"/>
                </a:solidFill>
                <a:latin typeface="Calibri"/>
              </a:rPr>
              <a:t>ENE +</a:t>
            </a:r>
            <a:endParaRPr lang="en-US" b="1" dirty="0">
              <a:solidFill>
                <a:srgbClr val="56DA4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7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de-DE" sz="2800" dirty="0">
                <a:solidFill>
                  <a:srgbClr val="000090"/>
                </a:solidFill>
              </a:rPr>
              <a:t>LKD &gt;20%: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Unabhängiger Prädiktor für ein schlechtes Outcome nach RZE.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Einfach berechenbare Variable.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Einschluss in Studien zur adjuvanten </a:t>
            </a:r>
            <a:r>
              <a:rPr lang="de-DE" sz="2800" b="0" dirty="0" smtClean="0">
                <a:solidFill>
                  <a:srgbClr val="000090"/>
                </a:solidFill>
              </a:rPr>
              <a:t>Therapie (z.B. PD-L1-Inhibitor).</a:t>
            </a:r>
            <a:endParaRPr lang="de-DE" sz="2800" b="0" dirty="0">
              <a:solidFill>
                <a:srgbClr val="000090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Engmaschige Nachsorgeuntersuchungen von UCB-Patienten nach </a:t>
            </a:r>
            <a:r>
              <a:rPr lang="de-DE" sz="2800" b="0" dirty="0" smtClean="0">
                <a:solidFill>
                  <a:srgbClr val="000090"/>
                </a:solidFill>
              </a:rPr>
              <a:t>RZE (z.B. kurzfristigeres Re-Staging unter adjuvanter Chemotherapie). </a:t>
            </a:r>
          </a:p>
          <a:p>
            <a:pPr>
              <a:lnSpc>
                <a:spcPct val="130000"/>
              </a:lnSpc>
            </a:pPr>
            <a:endParaRPr lang="de-DE" sz="28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de-DE" sz="2800" dirty="0" smtClean="0">
                <a:solidFill>
                  <a:srgbClr val="000090"/>
                </a:solidFill>
              </a:rPr>
              <a:t>ENE</a:t>
            </a:r>
            <a:r>
              <a:rPr lang="de-DE" sz="2800" dirty="0">
                <a:solidFill>
                  <a:srgbClr val="000090"/>
                </a:solidFill>
              </a:rPr>
              <a:t>: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Kein unabhängiger Prädiktor in unserer Population.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Niedrige Fallzahl mit </a:t>
            </a:r>
            <a:r>
              <a:rPr lang="de-DE" sz="2800" b="0" dirty="0" err="1">
                <a:solidFill>
                  <a:srgbClr val="000090"/>
                </a:solidFill>
              </a:rPr>
              <a:t>n</a:t>
            </a:r>
            <a:r>
              <a:rPr lang="de-DE" sz="2800" b="0" dirty="0">
                <a:solidFill>
                  <a:srgbClr val="000090"/>
                </a:solidFill>
              </a:rPr>
              <a:t>=45 (</a:t>
            </a:r>
            <a:r>
              <a:rPr lang="de-DE" sz="2800" b="0" dirty="0" smtClean="0">
                <a:solidFill>
                  <a:srgbClr val="000090"/>
                </a:solidFill>
              </a:rPr>
              <a:t>33,1</a:t>
            </a:r>
            <a:r>
              <a:rPr lang="de-DE" sz="2800" b="0" dirty="0">
                <a:solidFill>
                  <a:srgbClr val="000090"/>
                </a:solidFill>
              </a:rPr>
              <a:t>%)?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Niedrige Anzahl von entfernten LK (Median: 19, IQR 11-27)?</a:t>
            </a:r>
          </a:p>
          <a:p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 err="1">
                <a:solidFill>
                  <a:srgbClr val="000090"/>
                </a:solidFill>
              </a:rPr>
              <a:t>Zusammenfassung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251521" y="2986448"/>
            <a:ext cx="8640960" cy="179004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kern="1200">
                <a:solidFill>
                  <a:srgbClr val="004794"/>
                </a:solidFill>
                <a:latin typeface="+mj-lt"/>
                <a:ea typeface="+mn-ea"/>
                <a:cs typeface="+mn-cs"/>
              </a:defRPr>
            </a:lvl1pPr>
            <a:lvl2pPr marL="342000" marR="0" indent="-34200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600" marR="0" indent="-284400" algn="l" defTabSz="9144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marR="0" indent="-2286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marR="0" indent="-228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de-DE" sz="2000" smtClean="0">
              <a:solidFill>
                <a:srgbClr val="000090"/>
              </a:solidFill>
            </a:endParaRPr>
          </a:p>
          <a:p>
            <a:pPr algn="dist"/>
            <a:endParaRPr lang="de-DE" sz="2000" smtClean="0">
              <a:solidFill>
                <a:srgbClr val="000090"/>
              </a:solidFill>
            </a:endParaRPr>
          </a:p>
          <a:p>
            <a:pPr algn="dist"/>
            <a:r>
              <a:rPr lang="de-DE" sz="2000" smtClean="0">
                <a:solidFill>
                  <a:srgbClr val="000090"/>
                </a:solidFill>
              </a:rPr>
              <a:t>Abhängigkeit von Art der Lymphadenektomie und pathologischer Aufarbeitung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 err="1" smtClean="0">
                <a:solidFill>
                  <a:srgbClr val="000090"/>
                </a:solidFill>
              </a:rPr>
              <a:t>Ausblick</a:t>
            </a:r>
            <a:r>
              <a:rPr lang="en-US" sz="2400" dirty="0" smtClean="0">
                <a:solidFill>
                  <a:srgbClr val="000090"/>
                </a:solidFill>
              </a:rPr>
              <a:t> PROMETRICS 2011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620787431"/>
              </p:ext>
            </p:extLst>
          </p:nvPr>
        </p:nvGraphicFramePr>
        <p:xfrm>
          <a:off x="251520" y="1103630"/>
          <a:ext cx="8640960" cy="5754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51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7744" r="-17744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8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Clinical_Genitourinary_Cancer_Cover_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46" y="1057757"/>
            <a:ext cx="1407154" cy="1854389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89" t="-5491" r="2470" b="1837"/>
          <a:stretch/>
        </p:blipFill>
        <p:spPr>
          <a:xfrm>
            <a:off x="251520" y="1742784"/>
            <a:ext cx="7429592" cy="4208123"/>
          </a:xfrm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86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-11282" b="-11282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600" r="-4600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1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8" t="51408" r="-1437" b="-2969"/>
          <a:stretch/>
        </p:blipFill>
        <p:spPr>
          <a:xfrm>
            <a:off x="4900720" y="1648833"/>
            <a:ext cx="3991760" cy="252474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Einleitung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9" name="Inhaltsplatzhalter 1"/>
          <p:cNvSpPr txBox="1">
            <a:spLocks/>
          </p:cNvSpPr>
          <p:nvPr/>
        </p:nvSpPr>
        <p:spPr>
          <a:xfrm>
            <a:off x="251520" y="1481585"/>
            <a:ext cx="4390411" cy="5115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kern="1200">
                <a:solidFill>
                  <a:srgbClr val="004794"/>
                </a:solidFill>
                <a:latin typeface="+mj-lt"/>
                <a:ea typeface="+mn-ea"/>
                <a:cs typeface="+mn-cs"/>
              </a:defRPr>
            </a:lvl1pPr>
            <a:lvl2pPr marL="342000" marR="0" indent="-34200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600" marR="0" indent="-284400" algn="l" defTabSz="9144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marR="0" indent="-22860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marR="0" indent="-228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90"/>
                </a:solidFill>
              </a:rPr>
              <a:t>Urothelkarzinom der </a:t>
            </a:r>
            <a:r>
              <a:rPr lang="en-US" sz="2000" dirty="0" err="1" smtClean="0">
                <a:solidFill>
                  <a:srgbClr val="000090"/>
                </a:solidFill>
              </a:rPr>
              <a:t>Harnblase</a:t>
            </a:r>
            <a:r>
              <a:rPr lang="en-US" sz="2000" dirty="0" smtClean="0">
                <a:solidFill>
                  <a:srgbClr val="000090"/>
                </a:solidFill>
              </a:rPr>
              <a:t> (UCB) und pN+ </a:t>
            </a:r>
            <a:r>
              <a:rPr lang="en-US" sz="2000" dirty="0" err="1" smtClean="0">
                <a:solidFill>
                  <a:srgbClr val="000090"/>
                </a:solidFill>
              </a:rPr>
              <a:t>nach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radikaler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Zystektomie</a:t>
            </a:r>
            <a:r>
              <a:rPr lang="en-US" sz="2000" dirty="0" smtClean="0">
                <a:solidFill>
                  <a:srgbClr val="000090"/>
                </a:solidFill>
              </a:rPr>
              <a:t> (RZE):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b="0" dirty="0" smtClean="0">
                <a:solidFill>
                  <a:srgbClr val="000090"/>
                </a:solidFill>
              </a:rPr>
              <a:t>5-Jahres-Überlebensrate: 34% </a:t>
            </a:r>
          </a:p>
          <a:p>
            <a:pPr>
              <a:lnSpc>
                <a:spcPct val="150000"/>
              </a:lnSpc>
            </a:pPr>
            <a:endParaRPr lang="en-US" sz="2000" b="0" dirty="0">
              <a:solidFill>
                <a:srgbClr val="00009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b="0" dirty="0" smtClean="0">
                <a:solidFill>
                  <a:srgbClr val="000090"/>
                </a:solidFill>
              </a:rPr>
              <a:t>5-Jahres-Überlebensrate </a:t>
            </a:r>
            <a:r>
              <a:rPr lang="en-US" sz="2000" b="0" dirty="0" err="1" smtClean="0">
                <a:solidFill>
                  <a:srgbClr val="000090"/>
                </a:solidFill>
              </a:rPr>
              <a:t>mit</a:t>
            </a:r>
            <a:r>
              <a:rPr lang="en-US" sz="2000" b="0" dirty="0" smtClean="0">
                <a:solidFill>
                  <a:srgbClr val="000090"/>
                </a:solidFill>
              </a:rPr>
              <a:t> adjuvanter </a:t>
            </a:r>
            <a:r>
              <a:rPr lang="en-US" sz="2000" b="0" dirty="0" err="1" smtClean="0">
                <a:solidFill>
                  <a:srgbClr val="000090"/>
                </a:solidFill>
              </a:rPr>
              <a:t>Chemotherapie</a:t>
            </a:r>
            <a:r>
              <a:rPr lang="en-US" sz="2000" b="0" dirty="0" smtClean="0">
                <a:solidFill>
                  <a:srgbClr val="000090"/>
                </a:solidFill>
              </a:rPr>
              <a:t> (AC): 39,7% vs. 28,9% </a:t>
            </a:r>
            <a:r>
              <a:rPr lang="en-US" sz="2000" b="0" dirty="0" err="1" smtClean="0">
                <a:solidFill>
                  <a:srgbClr val="000090"/>
                </a:solidFill>
              </a:rPr>
              <a:t>ohne</a:t>
            </a:r>
            <a:r>
              <a:rPr lang="en-US" sz="2000" b="0" dirty="0" smtClean="0">
                <a:solidFill>
                  <a:srgbClr val="000090"/>
                </a:solidFill>
              </a:rPr>
              <a:t> AC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1520" y="6488668"/>
            <a:ext cx="4863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0090"/>
                </a:solidFill>
              </a:rPr>
              <a:t>Quellen</a:t>
            </a:r>
            <a:r>
              <a:rPr lang="en-US" sz="1600" i="1" dirty="0" smtClean="0">
                <a:solidFill>
                  <a:srgbClr val="000090"/>
                </a:solidFill>
              </a:rPr>
              <a:t>: Stein et al. , JCO 2001; Clifton et al. WJUR 2015 </a:t>
            </a:r>
            <a:endParaRPr lang="en-US" sz="1600" i="1" dirty="0">
              <a:solidFill>
                <a:srgbClr val="000090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839" y="4008597"/>
            <a:ext cx="3991761" cy="27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-20712" b="-20712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28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-7055" b="-7055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8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-3247" b="-3247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668" r="-3668"/>
          <a:stretch>
            <a:fillRect/>
          </a:stretch>
        </p:blipFill>
        <p:spPr/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20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PROMETRICS 2011</a:t>
            </a:r>
            <a:endParaRPr sz="20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7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000090"/>
                </a:solidFill>
                <a:ea typeface="ＭＳ Ｐゴシック" charset="0"/>
                <a:cs typeface="Calibri"/>
              </a:rPr>
              <a:t>Danksagung an </a:t>
            </a:r>
            <a:r>
              <a:rPr lang="de-DE" sz="2000" dirty="0" smtClean="0">
                <a:solidFill>
                  <a:srgbClr val="000090"/>
                </a:solidFill>
                <a:ea typeface="ＭＳ Ｐゴシック" charset="0"/>
                <a:cs typeface="Calibri"/>
              </a:rPr>
              <a:t>die Studiengruppe</a:t>
            </a:r>
            <a:endParaRPr lang="de-DE" sz="2000" dirty="0">
              <a:solidFill>
                <a:srgbClr val="000090"/>
              </a:solidFill>
              <a:ea typeface="ＭＳ Ｐゴシック" charset="0"/>
              <a:cs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9" name="Rechteck 5"/>
          <p:cNvSpPr>
            <a:spLocks noChangeArrowheads="1"/>
          </p:cNvSpPr>
          <p:nvPr/>
        </p:nvSpPr>
        <p:spPr bwMode="auto">
          <a:xfrm>
            <a:off x="2411413" y="1125538"/>
            <a:ext cx="9144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Markus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Hohenfellner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Georg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Janetschek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Bastian Keck,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Nicole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Kraischits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Annerose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Krausse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Lukas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Lusuardi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Thomas Martini,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Sabine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Brookman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-May,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Matthias May,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Roman Mayr,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M. Stephan 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Michel,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Rudolf Moritz,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Stefan C. Müller,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Joachim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Noldus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Vladimir Novotny,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Philipp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Nuhn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Sascha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Pahernik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Stefan C. Müller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Joachim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Noldus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Vladimir Novotny,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Philipp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Nuhn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400" dirty="0">
              <a:solidFill>
                <a:srgbClr val="00009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0" name="Rechteck 6"/>
          <p:cNvSpPr>
            <a:spLocks noChangeArrowheads="1"/>
          </p:cNvSpPr>
          <p:nvPr/>
        </p:nvSpPr>
        <p:spPr bwMode="auto">
          <a:xfrm>
            <a:off x="5076825" y="1125538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Sascha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Pahernik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Rein-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Jüri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Palisaar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Armin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Pycha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Chris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Protzel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Michael Rink,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Florian Roghmann,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Jan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Roigas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Marianne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Schmid</a:t>
            </a:r>
            <a:endParaRPr lang="en-US" sz="1400" b="1" dirty="0">
              <a:solidFill>
                <a:srgbClr val="00009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Christian Seitz,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Shahrokh F. Shariat,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Danijel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Sikic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Christian G.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Stief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Isabella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Syring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Miriam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Traumann</a:t>
            </a:r>
            <a:endParaRPr lang="en-US" sz="1400" b="1" dirty="0">
              <a:solidFill>
                <a:srgbClr val="00009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Quoc-Dien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Trinh,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Lutz Trojan,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Stefan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Vallo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Florian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Wagenlehner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Wolfgang Weidner,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Manfred P. Wirth, </a:t>
            </a:r>
          </a:p>
          <a:p>
            <a:pPr marL="285750" indent="-285750" algn="just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Bernd </a:t>
            </a:r>
            <a:r>
              <a:rPr lang="en-US" sz="1400" b="1" dirty="0" err="1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Wullich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.</a:t>
            </a:r>
          </a:p>
        </p:txBody>
      </p:sp>
      <p:sp>
        <p:nvSpPr>
          <p:cNvPr id="11" name="Rechteck 2"/>
          <p:cNvSpPr>
            <a:spLocks noChangeArrowheads="1"/>
          </p:cNvSpPr>
          <p:nvPr/>
        </p:nvSpPr>
        <p:spPr bwMode="auto">
          <a:xfrm>
            <a:off x="0" y="1125538"/>
            <a:ext cx="2268538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Georg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Bartsch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Patrick J. Bastian,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Christian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Bolenz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Alexander Buchner,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Maximilian Burger,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Felix K. Chun,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Stefan Denzinger,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Melanie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Durschnabel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Jörg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Ellinger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Margit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Fisch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Hans-Martin-Fritsche,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Galia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Georgieva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Michael Gierth,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Christian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Gilfrich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Murat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Gördük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Marc-Oliver Grimm,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Boris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Hadaschik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Axel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Haferkamp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Oliver W.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Hakenberg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Florian Hartmann,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Edwin Herrmann, 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Lothar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Hertle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, </a:t>
            </a: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400" b="1" dirty="0">
              <a:solidFill>
                <a:srgbClr val="00009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 smtClean="0">
                <a:solidFill>
                  <a:srgbClr val="000090"/>
                </a:solidFill>
                <a:ea typeface="ＭＳ Ｐゴシック" charset="0"/>
                <a:cs typeface="Calibri"/>
              </a:rPr>
              <a:t>Vielen Dank!</a:t>
            </a:r>
            <a:endParaRPr lang="de-DE" sz="2000" dirty="0">
              <a:solidFill>
                <a:srgbClr val="000090"/>
              </a:solidFill>
              <a:ea typeface="ＭＳ Ｐゴシック" charset="0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ld 3" descr="hamburg-jungfernstieg-rathaus-bei-nacht-dri-0d3441d2-c6bc-429b-9a0f-c22b9bb3eaa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34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9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6" r="1206"/>
          <a:stretch/>
        </p:blipFill>
        <p:spPr>
          <a:xfrm>
            <a:off x="5873750" y="1700213"/>
            <a:ext cx="2992438" cy="4897437"/>
          </a:xfrm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Art der Lymphadenektomie (LAD)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4"/>
          <a:srcRect b="5368"/>
          <a:stretch/>
        </p:blipFill>
        <p:spPr>
          <a:xfrm>
            <a:off x="251519" y="1700808"/>
            <a:ext cx="4368695" cy="463372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1519" y="6488668"/>
            <a:ext cx="44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90"/>
                </a:solidFill>
              </a:rPr>
              <a:t>Quellen</a:t>
            </a:r>
            <a:r>
              <a:rPr lang="en-US" i="1" dirty="0" smtClean="0">
                <a:solidFill>
                  <a:srgbClr val="000090"/>
                </a:solidFill>
              </a:rPr>
              <a:t>: </a:t>
            </a:r>
            <a:r>
              <a:rPr lang="en-US" i="1" dirty="0" err="1" smtClean="0">
                <a:solidFill>
                  <a:srgbClr val="000090"/>
                </a:solidFill>
              </a:rPr>
              <a:t>Leissner</a:t>
            </a:r>
            <a:r>
              <a:rPr lang="en-US" i="1" dirty="0" smtClean="0">
                <a:solidFill>
                  <a:srgbClr val="000090"/>
                </a:solidFill>
              </a:rPr>
              <a:t> et al. BJUI 2000; J </a:t>
            </a:r>
            <a:r>
              <a:rPr lang="en-US" i="1" dirty="0" err="1" smtClean="0">
                <a:solidFill>
                  <a:srgbClr val="000090"/>
                </a:solidFill>
              </a:rPr>
              <a:t>Urol</a:t>
            </a:r>
            <a:r>
              <a:rPr lang="en-US" i="1" dirty="0" smtClean="0">
                <a:solidFill>
                  <a:srgbClr val="000090"/>
                </a:solidFill>
              </a:rPr>
              <a:t> 2004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5" r="-665"/>
          <a:stretch/>
        </p:blipFill>
        <p:spPr>
          <a:xfrm>
            <a:off x="251520" y="1315366"/>
            <a:ext cx="6669797" cy="1330320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Extranodale Extension (ENE)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81751"/>
            <a:ext cx="4799682" cy="362734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101" y="2781752"/>
            <a:ext cx="3022689" cy="3703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11"/>
          <p:cNvSpPr txBox="1"/>
          <p:nvPr/>
        </p:nvSpPr>
        <p:spPr>
          <a:xfrm>
            <a:off x="251519" y="6488668"/>
            <a:ext cx="355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90"/>
                </a:solidFill>
              </a:rPr>
              <a:t>Quelle</a:t>
            </a:r>
            <a:r>
              <a:rPr lang="en-US" i="1" dirty="0" smtClean="0">
                <a:solidFill>
                  <a:srgbClr val="000090"/>
                </a:solidFill>
              </a:rPr>
              <a:t>: Fleischmann et al. JCO 2005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/>
          <a:srcRect l="19285" r="28094"/>
          <a:stretch/>
        </p:blipFill>
        <p:spPr>
          <a:xfrm rot="5400000">
            <a:off x="2658608" y="-670172"/>
            <a:ext cx="3875377" cy="88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feil nach rechts 8"/>
          <p:cNvSpPr/>
          <p:nvPr/>
        </p:nvSpPr>
        <p:spPr>
          <a:xfrm>
            <a:off x="2905229" y="4128369"/>
            <a:ext cx="1269947" cy="55078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3540202" y="4991687"/>
            <a:ext cx="1269947" cy="55078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ENE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51519" y="6488668"/>
            <a:ext cx="213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90"/>
                </a:solidFill>
              </a:rPr>
              <a:t>Quelle</a:t>
            </a:r>
            <a:r>
              <a:rPr lang="en-US" i="1" dirty="0" smtClean="0">
                <a:solidFill>
                  <a:srgbClr val="000090"/>
                </a:solidFill>
              </a:rPr>
              <a:t>: </a:t>
            </a:r>
            <a:r>
              <a:rPr lang="en-US" i="1" dirty="0" err="1" smtClean="0">
                <a:solidFill>
                  <a:srgbClr val="000090"/>
                </a:solidFill>
              </a:rPr>
              <a:t>Eigene</a:t>
            </a:r>
            <a:r>
              <a:rPr lang="en-US" i="1" dirty="0" smtClean="0">
                <a:solidFill>
                  <a:srgbClr val="000090"/>
                </a:solidFill>
              </a:rPr>
              <a:t> Klinik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Lymphknoten-Dichte (LKD)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988"/>
            <a:ext cx="9144000" cy="1206867"/>
          </a:xfrm>
          <a:prstGeom prst="rect">
            <a:avLst/>
          </a:prstGeom>
        </p:spPr>
      </p:pic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354251"/>
              </p:ext>
            </p:extLst>
          </p:nvPr>
        </p:nvGraphicFramePr>
        <p:xfrm>
          <a:off x="2745674" y="3937702"/>
          <a:ext cx="4023068" cy="873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23068"/>
              </a:tblGrid>
              <a:tr h="4768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err="1" smtClean="0">
                          <a:solidFill>
                            <a:srgbClr val="000090"/>
                          </a:solidFill>
                        </a:rPr>
                        <a:t>Anzahl</a:t>
                      </a:r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 der </a:t>
                      </a:r>
                      <a:r>
                        <a:rPr lang="en-US" sz="2000" b="1" dirty="0" err="1" smtClean="0">
                          <a:solidFill>
                            <a:srgbClr val="000090"/>
                          </a:solidFill>
                        </a:rPr>
                        <a:t>entfernten</a:t>
                      </a:r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90"/>
                          </a:solidFill>
                        </a:rPr>
                        <a:t>Lymphknoten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err="1" smtClean="0">
                          <a:solidFill>
                            <a:srgbClr val="000090"/>
                          </a:solidFill>
                        </a:rPr>
                        <a:t>Anzahl</a:t>
                      </a:r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 der </a:t>
                      </a:r>
                      <a:r>
                        <a:rPr lang="en-US" sz="2000" b="1" dirty="0" err="1" smtClean="0">
                          <a:solidFill>
                            <a:srgbClr val="000090"/>
                          </a:solidFill>
                        </a:rPr>
                        <a:t>positiven</a:t>
                      </a:r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90"/>
                          </a:solidFill>
                        </a:rPr>
                        <a:t>Lymphknoten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3" name="Abgerundete rechteckige Legende 12"/>
          <p:cNvSpPr/>
          <p:nvPr/>
        </p:nvSpPr>
        <p:spPr>
          <a:xfrm>
            <a:off x="3917903" y="5439695"/>
            <a:ext cx="1587631" cy="1322257"/>
          </a:xfrm>
          <a:prstGeom prst="wedgeRoundRectCallout">
            <a:avLst>
              <a:gd name="adj1" fmla="val 6787"/>
              <a:gd name="adj2" fmla="val -9185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90"/>
                </a:solidFill>
              </a:rPr>
              <a:t>Tumorlast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3917903" y="2282844"/>
            <a:ext cx="1587631" cy="1322257"/>
          </a:xfrm>
          <a:prstGeom prst="wedgeRoundRectCallout">
            <a:avLst>
              <a:gd name="adj1" fmla="val -833"/>
              <a:gd name="adj2" fmla="val 7965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000090"/>
                </a:solidFill>
              </a:rPr>
              <a:t>Qualität</a:t>
            </a:r>
            <a:r>
              <a:rPr lang="en-US" b="1" dirty="0" smtClean="0">
                <a:solidFill>
                  <a:srgbClr val="000090"/>
                </a:solidFill>
              </a:rPr>
              <a:t> der LAD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>
                <a:solidFill>
                  <a:srgbClr val="000090"/>
                </a:solidFill>
              </a:rPr>
              <a:t>Assoziation der ENE und LKD auf etablierte klinische und histopathologische Parameter:</a:t>
            </a:r>
          </a:p>
          <a:p>
            <a:pPr marL="1487700" lvl="3" indent="-342900">
              <a:lnSpc>
                <a:spcPct val="150000"/>
              </a:lnSpc>
              <a:buFont typeface="Arial"/>
              <a:buChar char="•"/>
            </a:pPr>
            <a:r>
              <a:rPr lang="de-DE" sz="2000" b="0" dirty="0" smtClean="0">
                <a:solidFill>
                  <a:srgbClr val="000090"/>
                </a:solidFill>
              </a:rPr>
              <a:t>Alter, Geschlecht, ASA-Score, Raucherstatus</a:t>
            </a:r>
          </a:p>
          <a:p>
            <a:pPr marL="1487700" lvl="3" indent="-342900">
              <a:lnSpc>
                <a:spcPct val="150000"/>
              </a:lnSpc>
              <a:buFont typeface="Arial"/>
              <a:buChar char="•"/>
            </a:pPr>
            <a:r>
              <a:rPr lang="de-DE" sz="2000" b="0" dirty="0" smtClean="0">
                <a:solidFill>
                  <a:srgbClr val="000090"/>
                </a:solidFill>
              </a:rPr>
              <a:t>pT-Stadium, Lymphovaskuläre Invasion, R-Status, Tumorgröße, </a:t>
            </a:r>
            <a:r>
              <a:rPr lang="de-DE" sz="2000" b="0" dirty="0" err="1" smtClean="0">
                <a:solidFill>
                  <a:srgbClr val="000090"/>
                </a:solidFill>
              </a:rPr>
              <a:t>Tumormultifokalität</a:t>
            </a:r>
            <a:endParaRPr lang="de-DE" sz="2000" b="0" dirty="0" smtClean="0">
              <a:solidFill>
                <a:srgbClr val="000090"/>
              </a:solidFill>
            </a:endParaRPr>
          </a:p>
          <a:p>
            <a:pPr marL="1487700" lvl="3" indent="-342900">
              <a:lnSpc>
                <a:spcPct val="150000"/>
              </a:lnSpc>
              <a:buFont typeface="Arial"/>
              <a:buChar char="•"/>
            </a:pPr>
            <a:r>
              <a:rPr lang="de-DE" sz="2000" dirty="0" smtClean="0">
                <a:solidFill>
                  <a:srgbClr val="000090"/>
                </a:solidFill>
              </a:rPr>
              <a:t>A</a:t>
            </a:r>
            <a:r>
              <a:rPr lang="de-DE" sz="2000" b="0" dirty="0" smtClean="0">
                <a:solidFill>
                  <a:srgbClr val="000090"/>
                </a:solidFill>
              </a:rPr>
              <a:t>djuvante Chemotherapie</a:t>
            </a:r>
            <a:endParaRPr lang="de-DE" sz="2000" b="0" dirty="0">
              <a:solidFill>
                <a:srgbClr val="00009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>
                <a:solidFill>
                  <a:srgbClr val="000090"/>
                </a:solidFill>
              </a:rPr>
              <a:t>Einfluss </a:t>
            </a:r>
            <a:r>
              <a:rPr lang="de-DE" sz="2000" dirty="0">
                <a:solidFill>
                  <a:srgbClr val="000090"/>
                </a:solidFill>
              </a:rPr>
              <a:t>der ENE und LKD auf </a:t>
            </a:r>
            <a:r>
              <a:rPr lang="de-DE" sz="2000" dirty="0" smtClean="0">
                <a:solidFill>
                  <a:srgbClr val="000090"/>
                </a:solidFill>
              </a:rPr>
              <a:t>die krebsspezifische Mortalität (</a:t>
            </a:r>
            <a:r>
              <a:rPr lang="de-DE" sz="2000" dirty="0">
                <a:solidFill>
                  <a:srgbClr val="000090"/>
                </a:solidFill>
              </a:rPr>
              <a:t>CSM) nach RZE bei Patienten mit pN+ </a:t>
            </a:r>
          </a:p>
          <a:p>
            <a:pPr>
              <a:lnSpc>
                <a:spcPct val="150000"/>
              </a:lnSpc>
            </a:pPr>
            <a:endParaRPr lang="en-US" sz="2000" b="0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Studienziel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de-DE" sz="2800" dirty="0">
                <a:solidFill>
                  <a:srgbClr val="000090"/>
                </a:solidFill>
              </a:rPr>
              <a:t>Datenquelle: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en-US" sz="2800" b="0" dirty="0">
                <a:solidFill>
                  <a:srgbClr val="000090"/>
                </a:solidFill>
                <a:cs typeface="Calibri"/>
              </a:rPr>
              <a:t>Prospective Multicenter Radical Cystectomy Series 2011 (PROMETRICS 2011)</a:t>
            </a:r>
          </a:p>
          <a:p>
            <a:pPr>
              <a:lnSpc>
                <a:spcPct val="130000"/>
              </a:lnSpc>
            </a:pPr>
            <a:endParaRPr lang="en-US" sz="2800" b="0" dirty="0">
              <a:solidFill>
                <a:srgbClr val="000090"/>
              </a:solidFill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000090"/>
                </a:solidFill>
                <a:cs typeface="Calibri"/>
              </a:rPr>
              <a:t>Studienpopulation</a:t>
            </a:r>
            <a:r>
              <a:rPr lang="en-US" sz="2800" dirty="0">
                <a:solidFill>
                  <a:srgbClr val="000090"/>
                </a:solidFill>
                <a:cs typeface="Calibri"/>
              </a:rPr>
              <a:t>: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en-US" sz="2800" b="0" dirty="0">
                <a:solidFill>
                  <a:srgbClr val="000090"/>
                </a:solidFill>
                <a:cs typeface="Calibri"/>
              </a:rPr>
              <a:t>145 UCB-</a:t>
            </a:r>
            <a:r>
              <a:rPr lang="en-US" sz="2800" b="0" dirty="0" err="1">
                <a:solidFill>
                  <a:srgbClr val="000090"/>
                </a:solidFill>
                <a:cs typeface="Calibri"/>
              </a:rPr>
              <a:t>Patienten</a:t>
            </a:r>
            <a:r>
              <a:rPr lang="en-US" sz="2800" b="0" dirty="0">
                <a:solidFill>
                  <a:srgbClr val="000090"/>
                </a:solidFill>
                <a:cs typeface="Calibri"/>
              </a:rPr>
              <a:t> </a:t>
            </a:r>
            <a:r>
              <a:rPr lang="en-US" sz="2800" b="0" dirty="0" err="1">
                <a:solidFill>
                  <a:srgbClr val="000090"/>
                </a:solidFill>
                <a:cs typeface="Calibri"/>
              </a:rPr>
              <a:t>mit</a:t>
            </a:r>
            <a:r>
              <a:rPr lang="en-US" sz="2800" b="0" dirty="0">
                <a:solidFill>
                  <a:srgbClr val="000090"/>
                </a:solidFill>
                <a:cs typeface="Calibri"/>
              </a:rPr>
              <a:t> pN+ </a:t>
            </a:r>
            <a:r>
              <a:rPr lang="en-US" sz="2800" b="0" dirty="0" err="1" smtClean="0">
                <a:solidFill>
                  <a:srgbClr val="000090"/>
                </a:solidFill>
                <a:cs typeface="Calibri"/>
              </a:rPr>
              <a:t>nach</a:t>
            </a:r>
            <a:r>
              <a:rPr lang="en-US" sz="2800" b="0" dirty="0" smtClean="0">
                <a:solidFill>
                  <a:srgbClr val="000090"/>
                </a:solidFill>
                <a:cs typeface="Calibri"/>
              </a:rPr>
              <a:t> </a:t>
            </a:r>
            <a:r>
              <a:rPr lang="en-US" sz="2800" b="0" dirty="0">
                <a:solidFill>
                  <a:srgbClr val="000090"/>
                </a:solidFill>
                <a:cs typeface="Calibri"/>
              </a:rPr>
              <a:t>RZE </a:t>
            </a:r>
            <a:r>
              <a:rPr lang="en-US" sz="2800" b="0" dirty="0" err="1">
                <a:solidFill>
                  <a:srgbClr val="000090"/>
                </a:solidFill>
                <a:cs typeface="Calibri"/>
              </a:rPr>
              <a:t>ohne</a:t>
            </a:r>
            <a:r>
              <a:rPr lang="en-US" sz="2800" b="0" dirty="0">
                <a:solidFill>
                  <a:srgbClr val="000090"/>
                </a:solidFill>
                <a:cs typeface="Calibri"/>
              </a:rPr>
              <a:t> </a:t>
            </a:r>
            <a:r>
              <a:rPr lang="de-DE" sz="2800" b="0" dirty="0" err="1" smtClean="0">
                <a:solidFill>
                  <a:srgbClr val="000090"/>
                </a:solidFill>
              </a:rPr>
              <a:t>neoadjuvanter</a:t>
            </a:r>
            <a:r>
              <a:rPr lang="de-DE" sz="2800" b="0" dirty="0" smtClean="0">
                <a:solidFill>
                  <a:srgbClr val="000090"/>
                </a:solidFill>
              </a:rPr>
              <a:t> </a:t>
            </a:r>
            <a:r>
              <a:rPr lang="de-DE" sz="2800" b="0" dirty="0">
                <a:solidFill>
                  <a:srgbClr val="000090"/>
                </a:solidFill>
              </a:rPr>
              <a:t>C</a:t>
            </a:r>
            <a:r>
              <a:rPr lang="de-DE" sz="2800" b="0" dirty="0" smtClean="0">
                <a:solidFill>
                  <a:srgbClr val="000090"/>
                </a:solidFill>
              </a:rPr>
              <a:t>hemotherapie und viszeralen Metastasen</a:t>
            </a:r>
            <a:endParaRPr lang="de-DE" sz="2800" b="0" dirty="0">
              <a:solidFill>
                <a:srgbClr val="000090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endParaRPr lang="de-DE" sz="2800" b="0" dirty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de-DE" sz="2800" dirty="0">
                <a:solidFill>
                  <a:srgbClr val="000090"/>
                </a:solidFill>
              </a:rPr>
              <a:t>Statistik: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Deskriptive Analysen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Multivariable Cox-</a:t>
            </a:r>
            <a:r>
              <a:rPr lang="de-DE" sz="2800" b="0" dirty="0" err="1">
                <a:solidFill>
                  <a:srgbClr val="000090"/>
                </a:solidFill>
              </a:rPr>
              <a:t>Regressions</a:t>
            </a:r>
            <a:r>
              <a:rPr lang="de-DE" sz="2800" b="0" dirty="0">
                <a:solidFill>
                  <a:srgbClr val="000090"/>
                </a:solidFill>
              </a:rPr>
              <a:t> Analysen mit Berechnung des c-index nach </a:t>
            </a:r>
            <a:r>
              <a:rPr lang="de-DE" sz="2800" b="0" dirty="0" err="1">
                <a:solidFill>
                  <a:srgbClr val="000090"/>
                </a:solidFill>
              </a:rPr>
              <a:t>Harrell</a:t>
            </a:r>
            <a:endParaRPr lang="de-DE" sz="2800" b="0" dirty="0">
              <a:solidFill>
                <a:srgbClr val="000090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de-DE" sz="2800" b="0" dirty="0">
                <a:solidFill>
                  <a:srgbClr val="000090"/>
                </a:solidFill>
              </a:rPr>
              <a:t>Kaplan-</a:t>
            </a:r>
            <a:r>
              <a:rPr lang="de-DE" sz="2800" b="0" dirty="0" smtClean="0">
                <a:solidFill>
                  <a:srgbClr val="000090"/>
                </a:solidFill>
              </a:rPr>
              <a:t>Meier Überlebensanalyse</a:t>
            </a:r>
            <a:endParaRPr lang="de-DE" sz="2800" b="0" dirty="0">
              <a:solidFill>
                <a:srgbClr val="000090"/>
              </a:solidFill>
            </a:endParaRPr>
          </a:p>
          <a:p>
            <a:endParaRPr lang="en-US" b="0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de-DE" sz="2400" dirty="0" smtClean="0">
                <a:solidFill>
                  <a:srgbClr val="000090"/>
                </a:solidFill>
                <a:latin typeface="Calibri"/>
              </a:rPr>
              <a:t>Methodik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730495"/>
              </p:ext>
            </p:extLst>
          </p:nvPr>
        </p:nvGraphicFramePr>
        <p:xfrm>
          <a:off x="-5" y="828631"/>
          <a:ext cx="9144004" cy="6029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2"/>
                <a:gridCol w="4572002"/>
              </a:tblGrid>
              <a:tr h="3171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/>
                        <a:t>Parameter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/>
                        <a:t>n=145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(%)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Alter 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im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 Median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70 (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interquartile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range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 (IQR) 61,5-75)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Männliches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Geschlecht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117 (80,7%)</a:t>
                      </a:r>
                    </a:p>
                  </a:txBody>
                  <a:tcPr/>
                </a:tc>
              </a:tr>
              <a:tr h="54621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charset="2"/>
                        <a:buNone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Anzahl entfernter 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Lympknoten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 (LK) im 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19 (IQR</a:t>
                      </a:r>
                      <a:r>
                        <a:rPr lang="de-DE" sz="1600" b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11-27)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16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Anzahl positiver LK</a:t>
                      </a:r>
                      <a:r>
                        <a:rPr lang="de-DE" sz="1600" b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im Median: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3 (IQR 1-5) 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pN-Stadium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99384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pN1 (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solitäre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 LK-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Metastase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55 (37,9%)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9108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pN2 (multiple LK-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Metastasen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77 (53,1%) 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4784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pN3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</a:rPr>
                        <a:t> (LK-</a:t>
                      </a:r>
                      <a:r>
                        <a:rPr lang="en-US" sz="1600" b="1" baseline="0" dirty="0" err="1" smtClean="0">
                          <a:solidFill>
                            <a:srgbClr val="000090"/>
                          </a:solidFill>
                        </a:rPr>
                        <a:t>Metastasen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000090"/>
                          </a:solidFill>
                        </a:rPr>
                        <a:t>entlang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</a:rPr>
                        <a:t> der </a:t>
                      </a:r>
                      <a:r>
                        <a:rPr lang="en-US" sz="1600" b="1" baseline="0" dirty="0" err="1" smtClean="0">
                          <a:solidFill>
                            <a:srgbClr val="000090"/>
                          </a:solidFill>
                        </a:rPr>
                        <a:t>Aa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</a:rPr>
                        <a:t>. </a:t>
                      </a:r>
                      <a:r>
                        <a:rPr lang="en-US" sz="1600" b="1" baseline="0" dirty="0" err="1" smtClean="0">
                          <a:solidFill>
                            <a:srgbClr val="000090"/>
                          </a:solidFill>
                        </a:rPr>
                        <a:t>iliacae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</a:rPr>
                        <a:t> communes)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13 (9,0%) 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47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Extendierte Lymphadenektomie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(A. 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iliaca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comm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. + </a:t>
                      </a:r>
                      <a:r>
                        <a:rPr lang="de-DE" sz="1600" b="1" dirty="0" err="1" smtClean="0">
                          <a:solidFill>
                            <a:srgbClr val="000090"/>
                          </a:solidFill>
                        </a:rPr>
                        <a:t>cranial</a:t>
                      </a: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92 (65,2%)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LKD im Median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18% (IQR 7-37%) 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LKD</a:t>
                      </a:r>
                      <a:r>
                        <a:rPr lang="de-DE" sz="1600" b="1" baseline="0" dirty="0" smtClean="0">
                          <a:solidFill>
                            <a:srgbClr val="000090"/>
                          </a:solidFill>
                        </a:rPr>
                        <a:t>&gt;20%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69 (47,6%) 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Extranodale Extension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45 (33,1%) 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pT3/4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113 (77,9%)</a:t>
                      </a:r>
                    </a:p>
                  </a:txBody>
                  <a:tcPr/>
                </a:tc>
              </a:tr>
              <a:tr h="31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Adjuvante 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Chemotherapie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000090"/>
                          </a:solidFill>
                        </a:rPr>
                        <a:t>63 (43,3%)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404664"/>
            <a:ext cx="8640960" cy="47219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Ergebnisse – </a:t>
            </a:r>
            <a:r>
              <a:rPr lang="en-US" sz="2400" dirty="0" err="1">
                <a:solidFill>
                  <a:srgbClr val="000090"/>
                </a:solidFill>
              </a:rPr>
              <a:t>Deskriptive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Analysen</a:t>
            </a:r>
            <a:r>
              <a:rPr lang="en-US" sz="2400" dirty="0" smtClean="0">
                <a:solidFill>
                  <a:srgbClr val="000090"/>
                </a:solidFill>
              </a:rPr>
              <a:t> I</a:t>
            </a:r>
            <a:endParaRPr lang="de-DE" sz="240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81" y="128255"/>
            <a:ext cx="788000" cy="7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Vorlage_Format-4zu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Vorlage_Format-4zu3" id="{2B1E7B7A-2F26-4652-AB9C-F2B77E7F8731}" vid="{8F8D9618-DA92-4713-AB87-DA7DCA306BB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</Words>
  <Application>Microsoft Office PowerPoint</Application>
  <PresentationFormat>Bildschirmpräsentation (4:3)</PresentationFormat>
  <Paragraphs>261</Paragraphs>
  <Slides>25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Symbol</vt:lpstr>
      <vt:lpstr>Wingdings</vt:lpstr>
      <vt:lpstr>Powerpoint_Vorlage_Format-4zu3</vt:lpstr>
      <vt:lpstr>Extranodale Extension und Lymphknoten-Dichte bei Patienten mit lymphogen metastasierten Urothelkarzinom der Harnblase nach radikaler Zystektomie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Extranodale Extension und Lymphknoten-Dichte bei Patienten mit lymphogen metastasierten Urothelkarzinom der Harnblase nach radikaler Zystektomie</dc:title>
  <dc:creator>Atiqullah Aziz</dc:creator>
  <cp:lastModifiedBy>Cecile Humke</cp:lastModifiedBy>
  <cp:revision>280</cp:revision>
  <dcterms:created xsi:type="dcterms:W3CDTF">2016-11-23T14:16:04Z</dcterms:created>
  <dcterms:modified xsi:type="dcterms:W3CDTF">2017-03-13T10:30:29Z</dcterms:modified>
</cp:coreProperties>
</file>