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4417" r:id="rId2"/>
  </p:sldMasterIdLst>
  <p:notesMasterIdLst>
    <p:notesMasterId r:id="rId20"/>
  </p:notesMasterIdLst>
  <p:handoutMasterIdLst>
    <p:handoutMasterId r:id="rId21"/>
  </p:handoutMasterIdLst>
  <p:sldIdLst>
    <p:sldId id="815" r:id="rId3"/>
    <p:sldId id="926" r:id="rId4"/>
    <p:sldId id="932" r:id="rId5"/>
    <p:sldId id="927" r:id="rId6"/>
    <p:sldId id="884" r:id="rId7"/>
    <p:sldId id="925" r:id="rId8"/>
    <p:sldId id="933" r:id="rId9"/>
    <p:sldId id="920" r:id="rId10"/>
    <p:sldId id="934" r:id="rId11"/>
    <p:sldId id="935" r:id="rId12"/>
    <p:sldId id="936" r:id="rId13"/>
    <p:sldId id="937" r:id="rId14"/>
    <p:sldId id="938" r:id="rId15"/>
    <p:sldId id="939" r:id="rId16"/>
    <p:sldId id="940" r:id="rId17"/>
    <p:sldId id="917" r:id="rId18"/>
    <p:sldId id="826" r:id="rId1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15F"/>
    <a:srgbClr val="5F522F"/>
    <a:srgbClr val="FF0000"/>
    <a:srgbClr val="000099"/>
    <a:srgbClr val="0B0C0D"/>
    <a:srgbClr val="101112"/>
    <a:srgbClr val="292D2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-183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9AD0A34E-4DBB-4B4F-AFC5-545B5645B8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857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EB04F2BB-8FCF-FE48-887E-0DFA662FBD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670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KUT_WortBildMarke_W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58775"/>
            <a:ext cx="28067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19138" y="1258888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6" name="Picture 8" descr="4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71475"/>
            <a:ext cx="1639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K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58775"/>
            <a:ext cx="13668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5194300"/>
            <a:ext cx="7700962" cy="80327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4672013"/>
            <a:ext cx="7700962" cy="42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9138" y="6172200"/>
            <a:ext cx="7700962" cy="254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1"/>
            </a:lvl1pPr>
          </a:lstStyle>
          <a:p>
            <a:pPr>
              <a:defRPr/>
            </a:pPr>
            <a:fld id="{CE14937A-9F45-2E4B-920C-66D58B6EE7D4}" type="datetime1">
              <a:rPr lang="de-DE"/>
              <a:pPr>
                <a:defRPr/>
              </a:pPr>
              <a:t>13.03.2017</a:t>
            </a:fld>
            <a:r>
              <a:rPr lang="de-DE"/>
              <a:t>, Verfasser [optional] / 16 pt / Zeilenabstand 1-fach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914775" y="927100"/>
            <a:ext cx="4505325" cy="18256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b="1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&lt;Fachbereich/Institut/Dezernatsabteilung&gt;</a:t>
            </a:r>
          </a:p>
        </p:txBody>
      </p:sp>
    </p:spTree>
    <p:extLst>
      <p:ext uri="{BB962C8B-B14F-4D97-AF65-F5344CB8AC3E}">
        <p14:creationId xmlns:p14="http://schemas.microsoft.com/office/powerpoint/2010/main" val="37276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4E01-8B0E-E349-B95C-196CECF9FE16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230349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9225" y="1139825"/>
            <a:ext cx="1925638" cy="48339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1139825"/>
            <a:ext cx="5627687" cy="48339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9455-D73C-F34C-8C0A-33F6A3CEF11C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409702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KUT_WortBildMarke_W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58775"/>
            <a:ext cx="28067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19138" y="1258888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>
              <a:solidFill>
                <a:srgbClr val="333333"/>
              </a:solidFill>
              <a:cs typeface="+mn-cs"/>
            </a:endParaRPr>
          </a:p>
        </p:txBody>
      </p:sp>
      <p:pic>
        <p:nvPicPr>
          <p:cNvPr id="6" name="Picture 8" descr="4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71475"/>
            <a:ext cx="1639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K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58775"/>
            <a:ext cx="13668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5194300"/>
            <a:ext cx="7700962" cy="80327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4672013"/>
            <a:ext cx="7700962" cy="42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9138" y="6172200"/>
            <a:ext cx="7700962" cy="254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55843978-E4C5-E340-8A99-B8A3ED9342A1}" type="datetime1">
              <a:rPr lang="de-DE"/>
              <a:pPr>
                <a:defRPr/>
              </a:pPr>
              <a:t>13.03.2017</a:t>
            </a:fld>
            <a:r>
              <a:rPr lang="de-DE"/>
              <a:t>, Verfasser [optional] / 16 pt / Zeilenabstand 1-fach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914775" y="927100"/>
            <a:ext cx="4505325" cy="18256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1">
                <a:solidFill>
                  <a:srgbClr val="A51E3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&lt;Fachbereich/Institut/Dezernatsabteilung&gt;</a:t>
            </a:r>
          </a:p>
        </p:txBody>
      </p:sp>
    </p:spTree>
    <p:extLst>
      <p:ext uri="{BB962C8B-B14F-4D97-AF65-F5344CB8AC3E}">
        <p14:creationId xmlns:p14="http://schemas.microsoft.com/office/powerpoint/2010/main" val="2369218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44523CF-DF1C-7F43-ACED-909D970D37C0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3591880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7E6701B-C670-AD41-B6C6-64095A7B6953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255493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620838"/>
            <a:ext cx="3776662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0838"/>
            <a:ext cx="377666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5FFC736-BDE0-374B-8E37-4515A96B099D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380018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22B0B8C-D666-FA44-BCB2-876381B7C779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221022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0A81B8F-1465-CB4E-8BB8-79E91B8E581B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260130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79D270-F266-7B45-9F8A-EA31F02E5B72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1786335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06241C-39B6-F644-9BD0-0D6613EAB949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277414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1FDE-9D4A-B34C-A343-A1297E6B434C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1545649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325A1CF-2EFC-F047-B516-41FA70568FFC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2992069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65676E2-8F3D-654F-8D38-688D9A9A0B43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1648076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9225" y="1139825"/>
            <a:ext cx="1925638" cy="48339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1139825"/>
            <a:ext cx="5627687" cy="48339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737B094-63E1-7945-A0AB-6E12FD7A54FD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185868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CA55F-4915-E542-B381-896A2BCC865F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89300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620838"/>
            <a:ext cx="3776662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0838"/>
            <a:ext cx="377666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0EBD-5097-C948-A6C6-60A57722A026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361337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903A8-8DEC-4D4D-97F5-6848A5D48FA1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153468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9380-20D6-DF48-ADA4-3624B72AC994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3297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536F8-A686-BD42-A73D-C70D57A24B6A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59215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BDAE-3E2C-DF43-A905-8C6720B8870A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427289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CF27A-5CC8-B041-9DF1-64B54D03E71A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</p:spTree>
    <p:extLst>
      <p:ext uri="{BB962C8B-B14F-4D97-AF65-F5344CB8AC3E}">
        <p14:creationId xmlns:p14="http://schemas.microsoft.com/office/powerpoint/2010/main" val="298322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19138" y="809625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39825"/>
            <a:ext cx="7700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719138" y="6315075"/>
            <a:ext cx="77057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519863"/>
            <a:ext cx="7705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tabLst>
                <a:tab pos="7702550" algn="r"/>
              </a:tabLst>
              <a:defRPr sz="1000"/>
            </a:lvl1pPr>
          </a:lstStyle>
          <a:p>
            <a:pPr>
              <a:defRPr/>
            </a:pPr>
            <a:fld id="{5C43AE0B-1E09-D242-89A0-4615CD42DCF4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  <p:pic>
        <p:nvPicPr>
          <p:cNvPr id="1030" name="Picture 6" descr="xEKUT_WortBildMarke_W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388"/>
            <a:ext cx="176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20838"/>
            <a:ext cx="77057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32" name="Picture 8" descr="UKT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79388"/>
            <a:ext cx="874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Text Box 10"/>
          <p:cNvSpPr txBox="1">
            <a:spLocks noChangeArrowheads="1"/>
          </p:cNvSpPr>
          <p:nvPr userDrawn="1"/>
        </p:nvSpPr>
        <p:spPr bwMode="auto">
          <a:xfrm>
            <a:off x="7894638" y="158750"/>
            <a:ext cx="6207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de-DE" sz="600" b="1" smtClean="0"/>
              <a:t>Klinik</a:t>
            </a:r>
          </a:p>
          <a:p>
            <a:pPr algn="ctr">
              <a:defRPr/>
            </a:pPr>
            <a:r>
              <a:rPr lang="de-DE" sz="600" b="1" smtClean="0"/>
              <a:t>für Urologie</a:t>
            </a:r>
          </a:p>
        </p:txBody>
      </p:sp>
      <p:pic>
        <p:nvPicPr>
          <p:cNvPr id="1034" name="Picture 11" descr="UroLogo (original)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201613"/>
            <a:ext cx="581025" cy="471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41338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80000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895350" indent="-17462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1260475" indent="-18573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1622425" indent="-1825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5pPr>
      <a:lvl6pPr marL="20796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6pPr>
      <a:lvl7pPr marL="25368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7pPr>
      <a:lvl8pPr marL="29940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8pPr>
      <a:lvl9pPr marL="34512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19138" y="809625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>
              <a:solidFill>
                <a:srgbClr val="333333"/>
              </a:solidFill>
              <a:cs typeface="+mn-cs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39825"/>
            <a:ext cx="7700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719138" y="6315075"/>
            <a:ext cx="77057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>
              <a:solidFill>
                <a:srgbClr val="333333"/>
              </a:solidFill>
              <a:cs typeface="+mn-cs"/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519863"/>
            <a:ext cx="7705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tabLst>
                <a:tab pos="7702550" algn="r"/>
              </a:tabLst>
              <a:defRPr sz="10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FE708CC9-EEF9-7147-9FA1-EC515A4D9125}" type="slidenum">
              <a:rPr lang="de-DE"/>
              <a:pPr>
                <a:defRPr/>
              </a:pPr>
              <a:t>‹Nr.›</a:t>
            </a:fld>
            <a:r>
              <a:rPr lang="de-DE"/>
              <a:t> | 	</a:t>
            </a:r>
          </a:p>
        </p:txBody>
      </p:sp>
      <p:pic>
        <p:nvPicPr>
          <p:cNvPr id="13318" name="Picture 6" descr="xEKUT_WortBildMarke_W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388"/>
            <a:ext cx="176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20838"/>
            <a:ext cx="77057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3320" name="Picture 8" descr="UKT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79388"/>
            <a:ext cx="874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7897813" y="158750"/>
            <a:ext cx="6143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00" b="1">
                <a:solidFill>
                  <a:srgbClr val="333333"/>
                </a:solidFill>
                <a:cs typeface="+mn-cs"/>
              </a:rPr>
              <a:t>Klinik </a:t>
            </a:r>
          </a:p>
          <a:p>
            <a:pPr algn="ctr">
              <a:defRPr/>
            </a:pPr>
            <a:r>
              <a:rPr lang="de-DE" sz="600" b="1">
                <a:solidFill>
                  <a:srgbClr val="333333"/>
                </a:solidFill>
                <a:cs typeface="+mn-cs"/>
              </a:rPr>
              <a:t>für Urologie</a:t>
            </a:r>
          </a:p>
        </p:txBody>
      </p:sp>
      <p:pic>
        <p:nvPicPr>
          <p:cNvPr id="13322" name="Picture 11" descr="UroLogo (original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201613"/>
            <a:ext cx="581025" cy="471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41338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80000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895350" indent="-17462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1260475" indent="-18573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1622425" indent="-1825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5pPr>
      <a:lvl6pPr marL="20796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6pPr>
      <a:lvl7pPr marL="25368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7pPr>
      <a:lvl8pPr marL="29940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8pPr>
      <a:lvl9pPr marL="34512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4B1D12B-866F-D443-BBCA-7E3FF60EF914}" type="slidenum">
              <a:rPr lang="de-DE" sz="1000" smtClean="0"/>
              <a:pPr>
                <a:defRPr/>
              </a:pPr>
              <a:t>1</a:t>
            </a:fld>
            <a:r>
              <a:rPr lang="de-DE" sz="1000" smtClean="0"/>
              <a:t> | 	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269875" y="6367463"/>
            <a:ext cx="8505825" cy="46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27651" name="Picture 5" descr="UroLogo (origina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112713"/>
            <a:ext cx="414338" cy="531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86" name="Text Box 70"/>
          <p:cNvSpPr txBox="1">
            <a:spLocks noChangeArrowheads="1"/>
          </p:cNvSpPr>
          <p:nvPr/>
        </p:nvSpPr>
        <p:spPr bwMode="auto">
          <a:xfrm>
            <a:off x="8442325" y="165100"/>
            <a:ext cx="541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de-DE" sz="500" b="1" smtClean="0">
                <a:solidFill>
                  <a:srgbClr val="292929"/>
                </a:solidFill>
              </a:rPr>
              <a:t>Klinik </a:t>
            </a:r>
          </a:p>
          <a:p>
            <a:pPr algn="ctr">
              <a:defRPr/>
            </a:pPr>
            <a:r>
              <a:rPr lang="de-DE" sz="500" b="1" smtClean="0">
                <a:solidFill>
                  <a:srgbClr val="292929"/>
                </a:solidFill>
              </a:rPr>
              <a:t>für Urologie</a:t>
            </a:r>
          </a:p>
        </p:txBody>
      </p:sp>
      <p:sp>
        <p:nvSpPr>
          <p:cNvPr id="137302" name="Rectangle 8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7303" name="Rectangle 87"/>
          <p:cNvSpPr>
            <a:spLocks noGrp="1" noChangeArrowheads="1"/>
          </p:cNvSpPr>
          <p:nvPr>
            <p:ph type="title"/>
          </p:nvPr>
        </p:nvSpPr>
        <p:spPr>
          <a:xfrm>
            <a:off x="457200" y="663575"/>
            <a:ext cx="8229600" cy="365125"/>
          </a:xfrm>
        </p:spPr>
        <p:txBody>
          <a:bodyPr anchor="ctr"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137304" name="Rectangle 8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27656" name="Picture 2" descr="http://www.tuebingen-bilder.de/dateien/grafik/tuebingen-neckar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588"/>
            <a:ext cx="9144000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2" descr="Logo Universitätsklinikum Tübin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5434013"/>
            <a:ext cx="1857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309" name="Rectangle 93"/>
          <p:cNvSpPr>
            <a:spLocks noChangeArrowheads="1"/>
          </p:cNvSpPr>
          <p:nvPr/>
        </p:nvSpPr>
        <p:spPr bwMode="auto">
          <a:xfrm>
            <a:off x="74613" y="5141913"/>
            <a:ext cx="6915150" cy="153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Jens Bedke</a:t>
            </a:r>
            <a:r>
              <a:rPr lang="en-US" sz="1400" baseline="30000" dirty="0"/>
              <a:t>1,3</a:t>
            </a:r>
            <a:r>
              <a:rPr lang="en-US" sz="1400" dirty="0"/>
              <a:t>, Susan Feyerabend</a:t>
            </a:r>
            <a:r>
              <a:rPr lang="en-US" sz="1400" baseline="30000" dirty="0"/>
              <a:t>1</a:t>
            </a:r>
            <a:r>
              <a:rPr lang="en-US" sz="1400" dirty="0"/>
              <a:t>, </a:t>
            </a:r>
            <a:r>
              <a:rPr lang="en-US" sz="1400" dirty="0" err="1"/>
              <a:t>Jörg</a:t>
            </a:r>
            <a:r>
              <a:rPr lang="en-US" sz="1400" dirty="0"/>
              <a:t> Hennenlotter</a:t>
            </a:r>
            <a:r>
              <a:rPr lang="en-US" sz="1400" baseline="30000" dirty="0"/>
              <a:t>1,3</a:t>
            </a:r>
            <a:r>
              <a:rPr lang="en-US" sz="1400" dirty="0"/>
              <a:t>, Melanie Widenmeyer</a:t>
            </a:r>
            <a:r>
              <a:rPr lang="en-US" sz="1400" baseline="30000" dirty="0"/>
              <a:t>2</a:t>
            </a:r>
            <a:r>
              <a:rPr lang="en-US" sz="1400" dirty="0"/>
              <a:t>, Heinrich Griesemann</a:t>
            </a:r>
            <a:r>
              <a:rPr lang="en-US" sz="1400" baseline="30000" dirty="0"/>
              <a:t>2</a:t>
            </a:r>
            <a:r>
              <a:rPr lang="en-US" sz="1400" dirty="0"/>
              <a:t>, Karoline Laske</a:t>
            </a:r>
            <a:r>
              <a:rPr lang="en-US" sz="1400" baseline="30000" dirty="0"/>
              <a:t>2,*</a:t>
            </a:r>
            <a:r>
              <a:rPr lang="en-US" sz="1400" dirty="0"/>
              <a:t>, Claudia </a:t>
            </a:r>
            <a:r>
              <a:rPr lang="en-US" sz="1400" dirty="0" err="1"/>
              <a:t>María</a:t>
            </a:r>
            <a:r>
              <a:rPr lang="en-US" sz="1400" dirty="0"/>
              <a:t> </a:t>
            </a:r>
            <a:r>
              <a:rPr lang="en-US" sz="1400" dirty="0" err="1"/>
              <a:t>Avilés</a:t>
            </a:r>
            <a:r>
              <a:rPr lang="en-US" sz="1400" dirty="0"/>
              <a:t> Escobar</a:t>
            </a:r>
            <a:r>
              <a:rPr lang="en-US" sz="1400" baseline="30000" dirty="0"/>
              <a:t>1</a:t>
            </a:r>
            <a:r>
              <a:rPr lang="en-US" sz="1400" dirty="0"/>
              <a:t>, </a:t>
            </a:r>
            <a:r>
              <a:rPr lang="en-US" sz="1400" dirty="0" err="1"/>
              <a:t>Reinhild</a:t>
            </a:r>
            <a:r>
              <a:rPr lang="en-US" sz="1400" dirty="0"/>
              <a:t> Klein</a:t>
            </a:r>
            <a:r>
              <a:rPr lang="en-US" sz="1400" baseline="30000" dirty="0"/>
              <a:t>5</a:t>
            </a:r>
            <a:r>
              <a:rPr lang="en-US" sz="1400" dirty="0"/>
              <a:t>, Steve Pascolo</a:t>
            </a:r>
            <a:r>
              <a:rPr lang="en-US" sz="1400" baseline="30000" dirty="0"/>
              <a:t>2,**</a:t>
            </a:r>
            <a:r>
              <a:rPr lang="en-US" sz="1400" dirty="0"/>
              <a:t>, Stefan Stevanović</a:t>
            </a:r>
            <a:r>
              <a:rPr lang="en-US" sz="1400" baseline="30000" dirty="0"/>
              <a:t>2,3</a:t>
            </a:r>
            <a:r>
              <a:rPr lang="en-US" sz="1400" dirty="0"/>
              <a:t>, Arnulf Stenzl</a:t>
            </a:r>
            <a:r>
              <a:rPr lang="en-US" sz="1400" baseline="30000" dirty="0"/>
              <a:t>1,3</a:t>
            </a:r>
            <a:r>
              <a:rPr lang="en-US" sz="1400" dirty="0"/>
              <a:t>, Hans-Georg Rammensee</a:t>
            </a:r>
            <a:r>
              <a:rPr lang="en-US" sz="1400" baseline="30000" dirty="0"/>
              <a:t>2,3</a:t>
            </a:r>
            <a:r>
              <a:rPr lang="en-US" sz="1400" dirty="0"/>
              <a:t>, Cécile Gouttefangeas</a:t>
            </a:r>
            <a:r>
              <a:rPr lang="en-US" sz="1400" baseline="30000" dirty="0"/>
              <a:t>2,3</a:t>
            </a:r>
          </a:p>
          <a:p>
            <a:pPr>
              <a:defRPr/>
            </a:pPr>
            <a:endParaRPr lang="de-DE" sz="1400" dirty="0"/>
          </a:p>
          <a:p>
            <a:pPr>
              <a:defRPr/>
            </a:pPr>
            <a:r>
              <a:rPr lang="en-GB" dirty="0"/>
              <a:t>Dept. of </a:t>
            </a:r>
            <a:r>
              <a:rPr lang="en-US" baseline="30000" dirty="0"/>
              <a:t>1</a:t>
            </a:r>
            <a:r>
              <a:rPr lang="en-GB" dirty="0"/>
              <a:t>Urology, 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GB" dirty="0"/>
              <a:t>Immunology, and </a:t>
            </a:r>
            <a:r>
              <a:rPr lang="en-US" baseline="30000" dirty="0"/>
              <a:t>5</a:t>
            </a:r>
            <a:r>
              <a:rPr lang="en-GB" dirty="0" err="1"/>
              <a:t>Hematology</a:t>
            </a:r>
            <a:r>
              <a:rPr lang="en-GB" dirty="0"/>
              <a:t>/Oncology, University, Tübingen, </a:t>
            </a:r>
            <a:endParaRPr lang="de-DE" dirty="0"/>
          </a:p>
          <a:p>
            <a:pPr>
              <a:defRPr/>
            </a:pPr>
            <a:r>
              <a:rPr lang="en-US" baseline="30000" dirty="0"/>
              <a:t>3</a:t>
            </a:r>
            <a:r>
              <a:rPr lang="en-US" dirty="0"/>
              <a:t>German Cancer Consortium (DKTK), </a:t>
            </a:r>
            <a:r>
              <a:rPr lang="en-US" dirty="0" err="1"/>
              <a:t>Partnerstandort</a:t>
            </a:r>
            <a:r>
              <a:rPr lang="en-US" dirty="0"/>
              <a:t> Tübingen, German Cancer Research Center</a:t>
            </a:r>
            <a:endParaRPr lang="de-DE" dirty="0"/>
          </a:p>
        </p:txBody>
      </p:sp>
      <p:pic>
        <p:nvPicPr>
          <p:cNvPr id="27659" name="Picture 94" descr="UroLogo (original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5419725"/>
            <a:ext cx="1173163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19075"/>
            <a:ext cx="9144000" cy="6858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Multipeptide vaccination in prostate carcinoma patients with biochemical recurrence after radical prostatectomy – </a:t>
            </a:r>
            <a:endParaRPr lang="en-GB" sz="2400" b="1" dirty="0" smtClean="0">
              <a:effectLst>
                <a:outerShdw blurRad="38100" dist="38100" dir="2700000" algn="tl">
                  <a:srgbClr val="DDDDDD"/>
                </a:outerShdw>
              </a:effectLst>
              <a:ea typeface="ヒラギノ角ゴ Pro W3" charset="0"/>
              <a:cs typeface="ヒラギノ角ゴ Pro W3" charset="0"/>
            </a:endParaRPr>
          </a:p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Results </a:t>
            </a:r>
            <a:r>
              <a:rPr lang="en-GB" sz="2400" b="1" dirty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of a phase I/II trial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483350"/>
            <a:ext cx="7705725" cy="152400"/>
          </a:xfrm>
        </p:spPr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07C42DD-3370-1643-A38F-D2CE5531D265}" type="slidenum">
              <a:rPr lang="de-DE" sz="1000" smtClean="0"/>
              <a:pPr>
                <a:defRPr/>
              </a:pPr>
              <a:t>10</a:t>
            </a:fld>
            <a:r>
              <a:rPr lang="de-DE" sz="1000" dirty="0" smtClean="0"/>
              <a:t> | 	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19138" y="923925"/>
            <a:ext cx="770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de-DE" sz="2000" b="1" dirty="0" err="1">
                <a:solidFill>
                  <a:schemeClr val="bg2"/>
                </a:solidFill>
              </a:rPr>
              <a:t>Results</a:t>
            </a:r>
            <a:r>
              <a:rPr lang="de-DE" sz="2000" b="1" dirty="0">
                <a:solidFill>
                  <a:schemeClr val="bg2"/>
                </a:solidFill>
              </a:rPr>
              <a:t> – Immune Response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742950" y="1325563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304925"/>
            <a:ext cx="4721225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869" name="Gruppierung 7"/>
          <p:cNvGrpSpPr>
            <a:grpSpLocks/>
          </p:cNvGrpSpPr>
          <p:nvPr/>
        </p:nvGrpSpPr>
        <p:grpSpPr bwMode="auto">
          <a:xfrm>
            <a:off x="1863725" y="3443288"/>
            <a:ext cx="5407025" cy="2879725"/>
            <a:chOff x="461238" y="2924944"/>
            <a:chExt cx="5406906" cy="2880320"/>
          </a:xfrm>
        </p:grpSpPr>
        <p:pic>
          <p:nvPicPr>
            <p:cNvPr id="368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38" y="2924944"/>
              <a:ext cx="5406906" cy="2448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Gerade Verbindung 9"/>
            <p:cNvCxnSpPr/>
            <p:nvPr/>
          </p:nvCxnSpPr>
          <p:spPr>
            <a:xfrm>
              <a:off x="854929" y="5517867"/>
              <a:ext cx="10080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2007429" y="5517867"/>
              <a:ext cx="86358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3056744" y="5517867"/>
              <a:ext cx="606412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3815552" y="5517867"/>
              <a:ext cx="855643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75" name="Textfeld 13"/>
            <p:cNvSpPr txBox="1">
              <a:spLocks noChangeArrowheads="1"/>
            </p:cNvSpPr>
            <p:nvPr/>
          </p:nvSpPr>
          <p:spPr bwMode="auto">
            <a:xfrm>
              <a:off x="1076362" y="5528265"/>
              <a:ext cx="5645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b="1"/>
                <a:t>[RNA]</a:t>
              </a:r>
            </a:p>
          </p:txBody>
        </p:sp>
        <p:sp>
          <p:nvSpPr>
            <p:cNvPr id="36876" name="Textfeld 14"/>
            <p:cNvSpPr txBox="1">
              <a:spLocks noChangeArrowheads="1"/>
            </p:cNvSpPr>
            <p:nvPr/>
          </p:nvSpPr>
          <p:spPr bwMode="auto">
            <a:xfrm>
              <a:off x="2194153" y="5528265"/>
              <a:ext cx="4892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b="1"/>
                <a:t>[Imi]</a:t>
              </a:r>
            </a:p>
          </p:txBody>
        </p:sp>
        <p:sp>
          <p:nvSpPr>
            <p:cNvPr id="36877" name="Textfeld 15"/>
            <p:cNvSpPr txBox="1">
              <a:spLocks noChangeArrowheads="1"/>
            </p:cNvSpPr>
            <p:nvPr/>
          </p:nvSpPr>
          <p:spPr bwMode="auto">
            <a:xfrm>
              <a:off x="3194878" y="5528265"/>
              <a:ext cx="3305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b="1"/>
                <a:t>[-]</a:t>
              </a:r>
            </a:p>
          </p:txBody>
        </p:sp>
        <p:sp>
          <p:nvSpPr>
            <p:cNvPr id="36878" name="Textfeld 16"/>
            <p:cNvSpPr txBox="1">
              <a:spLocks noChangeArrowheads="1"/>
            </p:cNvSpPr>
            <p:nvPr/>
          </p:nvSpPr>
          <p:spPr bwMode="auto">
            <a:xfrm>
              <a:off x="3857919" y="5528265"/>
              <a:ext cx="7890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b="1"/>
                <a:t>[GM-CSF]</a:t>
              </a:r>
            </a:p>
          </p:txBody>
        </p:sp>
        <p:cxnSp>
          <p:nvCxnSpPr>
            <p:cNvPr id="19" name="Gerade Verbindung 18"/>
            <p:cNvCxnSpPr/>
            <p:nvPr/>
          </p:nvCxnSpPr>
          <p:spPr>
            <a:xfrm>
              <a:off x="4893440" y="5517867"/>
              <a:ext cx="606412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0" name="Textfeld 19"/>
            <p:cNvSpPr txBox="1">
              <a:spLocks noChangeArrowheads="1"/>
            </p:cNvSpPr>
            <p:nvPr/>
          </p:nvSpPr>
          <p:spPr bwMode="auto">
            <a:xfrm>
              <a:off x="4931106" y="5528265"/>
              <a:ext cx="5309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b="1"/>
                <a:t>[HyT]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483350"/>
            <a:ext cx="7705725" cy="152400"/>
          </a:xfrm>
        </p:spPr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9EDC276-2DB9-804B-A7F8-2BA714B9BF80}" type="slidenum">
              <a:rPr lang="de-DE" sz="1000" smtClean="0"/>
              <a:pPr>
                <a:defRPr/>
              </a:pPr>
              <a:t>11</a:t>
            </a:fld>
            <a:r>
              <a:rPr lang="de-DE" sz="1000" dirty="0" smtClean="0"/>
              <a:t> | 	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19138" y="923925"/>
            <a:ext cx="770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de-DE" sz="2000" b="1" dirty="0" err="1">
                <a:solidFill>
                  <a:schemeClr val="bg2"/>
                </a:solidFill>
              </a:rPr>
              <a:t>Results</a:t>
            </a:r>
            <a:r>
              <a:rPr lang="de-DE" sz="2000" b="1" dirty="0">
                <a:solidFill>
                  <a:schemeClr val="bg2"/>
                </a:solidFill>
              </a:rPr>
              <a:t> – PSA Response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742950" y="1325563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37892" name="Bild 20" descr="Bildschirmfoto 2016-10-21 um 14.07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420813"/>
            <a:ext cx="3986212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feld 21"/>
          <p:cNvSpPr txBox="1">
            <a:spLocks noChangeArrowheads="1"/>
          </p:cNvSpPr>
          <p:nvPr/>
        </p:nvSpPr>
        <p:spPr bwMode="auto">
          <a:xfrm>
            <a:off x="1490663" y="1560513"/>
            <a:ext cx="527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b="1"/>
              <a:t>Pro3</a:t>
            </a:r>
          </a:p>
        </p:txBody>
      </p:sp>
      <p:pic>
        <p:nvPicPr>
          <p:cNvPr id="37894" name="Bild 22" descr="Bildschirmfoto 2016-10-21 um 14.25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29075"/>
            <a:ext cx="39624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feld 23"/>
          <p:cNvSpPr txBox="1">
            <a:spLocks noChangeArrowheads="1"/>
          </p:cNvSpPr>
          <p:nvPr/>
        </p:nvSpPr>
        <p:spPr bwMode="auto">
          <a:xfrm>
            <a:off x="1490663" y="4187825"/>
            <a:ext cx="61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b="1"/>
              <a:t>Pro31</a:t>
            </a:r>
          </a:p>
        </p:txBody>
      </p:sp>
      <p:pic>
        <p:nvPicPr>
          <p:cNvPr id="37896" name="Bild 24" descr="Bildschirmfoto 2016-10-21 um 14.35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4029075"/>
            <a:ext cx="395605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feld 25"/>
          <p:cNvSpPr txBox="1">
            <a:spLocks noChangeArrowheads="1"/>
          </p:cNvSpPr>
          <p:nvPr/>
        </p:nvSpPr>
        <p:spPr bwMode="auto">
          <a:xfrm>
            <a:off x="5392738" y="4187825"/>
            <a:ext cx="61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b="1"/>
              <a:t>Pro34</a:t>
            </a:r>
          </a:p>
        </p:txBody>
      </p:sp>
      <p:pic>
        <p:nvPicPr>
          <p:cNvPr id="37898" name="Bild 26" descr="Bildschirmfoto 2016-10-21 um 14.14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420813"/>
            <a:ext cx="395605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feld 27"/>
          <p:cNvSpPr txBox="1">
            <a:spLocks noChangeArrowheads="1"/>
          </p:cNvSpPr>
          <p:nvPr/>
        </p:nvSpPr>
        <p:spPr bwMode="auto">
          <a:xfrm>
            <a:off x="5392738" y="1560513"/>
            <a:ext cx="61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b="1"/>
              <a:t>Pro14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483350"/>
            <a:ext cx="7705725" cy="152400"/>
          </a:xfrm>
        </p:spPr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46A5A6B-E859-8042-8F1F-7036330C21E2}" type="slidenum">
              <a:rPr lang="de-DE" sz="1000" smtClean="0"/>
              <a:pPr>
                <a:defRPr/>
              </a:pPr>
              <a:t>12</a:t>
            </a:fld>
            <a:r>
              <a:rPr lang="de-DE" sz="1000" dirty="0" smtClean="0"/>
              <a:t> | 	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19138" y="923925"/>
            <a:ext cx="770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de-DE" sz="2000" b="1" dirty="0" err="1">
                <a:solidFill>
                  <a:schemeClr val="bg2"/>
                </a:solidFill>
              </a:rPr>
              <a:t>Results</a:t>
            </a:r>
            <a:r>
              <a:rPr lang="de-DE" sz="2000" b="1" dirty="0">
                <a:solidFill>
                  <a:schemeClr val="bg2"/>
                </a:solidFill>
              </a:rPr>
              <a:t> – PSA Response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742950" y="1325563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636838"/>
            <a:ext cx="3921125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609850"/>
            <a:ext cx="3962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Textfeld 7"/>
          <p:cNvSpPr txBox="1">
            <a:spLocks noChangeArrowheads="1"/>
          </p:cNvSpPr>
          <p:nvPr/>
        </p:nvSpPr>
        <p:spPr bwMode="auto">
          <a:xfrm>
            <a:off x="2857500" y="2438400"/>
            <a:ext cx="9985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/>
              <a:t>p-value=0.06</a:t>
            </a:r>
          </a:p>
        </p:txBody>
      </p:sp>
      <p:sp>
        <p:nvSpPr>
          <p:cNvPr id="38919" name="Textfeld 8"/>
          <p:cNvSpPr txBox="1">
            <a:spLocks noChangeArrowheads="1"/>
          </p:cNvSpPr>
          <p:nvPr/>
        </p:nvSpPr>
        <p:spPr bwMode="auto">
          <a:xfrm>
            <a:off x="6769100" y="2357438"/>
            <a:ext cx="1076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/>
              <a:t>p-value=0.016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483350"/>
            <a:ext cx="7705725" cy="152400"/>
          </a:xfrm>
        </p:spPr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F9F111D-9D51-6447-B070-462BCABC4DCF}" type="slidenum">
              <a:rPr lang="de-DE" sz="1000" smtClean="0"/>
              <a:pPr>
                <a:defRPr/>
              </a:pPr>
              <a:t>13</a:t>
            </a:fld>
            <a:r>
              <a:rPr lang="de-DE" sz="1000" dirty="0" smtClean="0"/>
              <a:t> | 	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19138" y="923925"/>
            <a:ext cx="770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de-DE" sz="2000" b="1" dirty="0" err="1">
                <a:solidFill>
                  <a:schemeClr val="bg2"/>
                </a:solidFill>
              </a:rPr>
              <a:t>Results</a:t>
            </a:r>
            <a:r>
              <a:rPr lang="de-DE" sz="2000" b="1" dirty="0">
                <a:solidFill>
                  <a:schemeClr val="bg2"/>
                </a:solidFill>
              </a:rPr>
              <a:t> – Time to </a:t>
            </a:r>
            <a:r>
              <a:rPr lang="de-DE" sz="2000" b="1" dirty="0" err="1">
                <a:solidFill>
                  <a:schemeClr val="bg2"/>
                </a:solidFill>
              </a:rPr>
              <a:t>next</a:t>
            </a:r>
            <a:r>
              <a:rPr lang="de-DE" sz="2000" b="1" dirty="0">
                <a:solidFill>
                  <a:schemeClr val="bg2"/>
                </a:solidFill>
              </a:rPr>
              <a:t> </a:t>
            </a:r>
            <a:r>
              <a:rPr lang="de-DE" sz="2000" b="1" dirty="0" err="1">
                <a:solidFill>
                  <a:schemeClr val="bg2"/>
                </a:solidFill>
              </a:rPr>
              <a:t>therapy</a:t>
            </a:r>
            <a:r>
              <a:rPr lang="de-DE" sz="2000" b="1" dirty="0">
                <a:solidFill>
                  <a:schemeClr val="bg2"/>
                </a:solidFill>
              </a:rPr>
              <a:t> - </a:t>
            </a:r>
            <a:r>
              <a:rPr lang="de-DE" sz="2000" b="1" dirty="0" err="1">
                <a:solidFill>
                  <a:schemeClr val="bg2"/>
                </a:solidFill>
              </a:rPr>
              <a:t>Adjuvants</a:t>
            </a:r>
            <a:endParaRPr lang="de-DE" sz="2000" b="1" dirty="0">
              <a:solidFill>
                <a:schemeClr val="bg2"/>
              </a:solidFill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742950" y="1325563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3994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055813"/>
            <a:ext cx="39766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2055813"/>
            <a:ext cx="4945062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483350"/>
            <a:ext cx="7705725" cy="152400"/>
          </a:xfrm>
        </p:spPr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57FDC4F-BB17-3641-A735-7C7D2F0CDF4F}" type="slidenum">
              <a:rPr lang="de-DE" sz="1000" smtClean="0"/>
              <a:pPr>
                <a:defRPr/>
              </a:pPr>
              <a:t>14</a:t>
            </a:fld>
            <a:r>
              <a:rPr lang="de-DE" sz="1000" dirty="0" smtClean="0"/>
              <a:t> | 	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19138" y="923925"/>
            <a:ext cx="770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de-DE" sz="2000" b="1" dirty="0" err="1">
                <a:solidFill>
                  <a:schemeClr val="bg2"/>
                </a:solidFill>
              </a:rPr>
              <a:t>Results</a:t>
            </a:r>
            <a:r>
              <a:rPr lang="de-DE" sz="2000" b="1" dirty="0">
                <a:solidFill>
                  <a:schemeClr val="bg2"/>
                </a:solidFill>
              </a:rPr>
              <a:t> – Time to </a:t>
            </a:r>
            <a:r>
              <a:rPr lang="de-DE" sz="2000" b="1" dirty="0" err="1">
                <a:solidFill>
                  <a:schemeClr val="bg2"/>
                </a:solidFill>
              </a:rPr>
              <a:t>next</a:t>
            </a:r>
            <a:r>
              <a:rPr lang="de-DE" sz="2000" b="1" dirty="0">
                <a:solidFill>
                  <a:schemeClr val="bg2"/>
                </a:solidFill>
              </a:rPr>
              <a:t> </a:t>
            </a:r>
            <a:r>
              <a:rPr lang="de-DE" sz="2000" b="1" dirty="0" err="1">
                <a:solidFill>
                  <a:schemeClr val="bg2"/>
                </a:solidFill>
              </a:rPr>
              <a:t>therapy</a:t>
            </a:r>
            <a:r>
              <a:rPr lang="de-DE" sz="2000" b="1" dirty="0">
                <a:solidFill>
                  <a:schemeClr val="bg2"/>
                </a:solidFill>
              </a:rPr>
              <a:t> – PSA-</a:t>
            </a:r>
            <a:r>
              <a:rPr lang="de-DE" sz="2000" b="1" dirty="0" err="1">
                <a:solidFill>
                  <a:schemeClr val="bg2"/>
                </a:solidFill>
              </a:rPr>
              <a:t>Responder</a:t>
            </a:r>
            <a:endParaRPr lang="de-DE" sz="2000" b="1" dirty="0">
              <a:solidFill>
                <a:schemeClr val="bg2"/>
              </a:solidFill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742950" y="1325563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40964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811338"/>
            <a:ext cx="427831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811338"/>
            <a:ext cx="4129087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483350"/>
            <a:ext cx="7705725" cy="152400"/>
          </a:xfrm>
        </p:spPr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266E0C6-4DBF-734D-9718-5318820F0D95}" type="slidenum">
              <a:rPr lang="de-DE" sz="1000" smtClean="0"/>
              <a:pPr>
                <a:defRPr/>
              </a:pPr>
              <a:t>15</a:t>
            </a:fld>
            <a:r>
              <a:rPr lang="de-DE" sz="1000" dirty="0" smtClean="0"/>
              <a:t> | 	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19138" y="923925"/>
            <a:ext cx="770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de-DE" sz="2000" b="1" dirty="0" err="1">
                <a:solidFill>
                  <a:schemeClr val="bg2"/>
                </a:solidFill>
              </a:rPr>
              <a:t>Results</a:t>
            </a:r>
            <a:r>
              <a:rPr lang="de-DE" sz="2000" b="1" dirty="0">
                <a:solidFill>
                  <a:schemeClr val="bg2"/>
                </a:solidFill>
              </a:rPr>
              <a:t> – </a:t>
            </a:r>
            <a:r>
              <a:rPr lang="de-DE" sz="2000" b="1" dirty="0" err="1">
                <a:solidFill>
                  <a:schemeClr val="bg2"/>
                </a:solidFill>
              </a:rPr>
              <a:t>Tolerability</a:t>
            </a:r>
            <a:endParaRPr lang="de-DE" sz="2000" b="1" dirty="0">
              <a:solidFill>
                <a:schemeClr val="bg2"/>
              </a:solidFill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742950" y="1325563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1988" name="Rechteck 1"/>
          <p:cNvSpPr>
            <a:spLocks noChangeArrowheads="1"/>
          </p:cNvSpPr>
          <p:nvPr/>
        </p:nvSpPr>
        <p:spPr bwMode="auto">
          <a:xfrm>
            <a:off x="742950" y="1471613"/>
            <a:ext cx="4678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/>
              <a:t>Adverse events graded according to CTCAE 4.03</a:t>
            </a:r>
          </a:p>
        </p:txBody>
      </p:sp>
      <p:pic>
        <p:nvPicPr>
          <p:cNvPr id="41989" name="Bild 2" descr="Bildschirmfoto 2016-11-24 um 10.07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043113"/>
            <a:ext cx="76803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AF3242B-91A5-4746-AAE4-7409E2946651}" type="slidenum">
              <a:rPr lang="de-DE" sz="1000" smtClean="0"/>
              <a:pPr>
                <a:defRPr/>
              </a:pPr>
              <a:t>16</a:t>
            </a:fld>
            <a:r>
              <a:rPr lang="de-DE" sz="1000" smtClean="0"/>
              <a:t> | 	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19138" y="1008063"/>
            <a:ext cx="770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de-DE" sz="2400" b="1" dirty="0">
                <a:solidFill>
                  <a:schemeClr val="bg2"/>
                </a:solidFill>
              </a:rPr>
              <a:t>Zusammenfassung</a:t>
            </a:r>
          </a:p>
        </p:txBody>
      </p:sp>
      <p:sp>
        <p:nvSpPr>
          <p:cNvPr id="656390" name="Line 6"/>
          <p:cNvSpPr>
            <a:spLocks noChangeShapeType="1"/>
          </p:cNvSpPr>
          <p:nvPr/>
        </p:nvSpPr>
        <p:spPr bwMode="auto">
          <a:xfrm>
            <a:off x="742950" y="1471613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3012" name="Textfeld 2"/>
          <p:cNvSpPr txBox="1">
            <a:spLocks noChangeArrowheads="1"/>
          </p:cNvSpPr>
          <p:nvPr/>
        </p:nvSpPr>
        <p:spPr bwMode="auto">
          <a:xfrm>
            <a:off x="719138" y="1662113"/>
            <a:ext cx="77057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de-DE" sz="1800"/>
              <a:t>Die applizierte Peptidvakzine zeigte eine gute Verträglichkeit</a:t>
            </a:r>
          </a:p>
          <a:p>
            <a:pPr>
              <a:buFont typeface="Arial" charset="0"/>
              <a:buChar char="•"/>
            </a:pPr>
            <a:endParaRPr lang="de-DE" sz="1800"/>
          </a:p>
          <a:p>
            <a:pPr>
              <a:buFont typeface="Arial" charset="0"/>
              <a:buChar char="•"/>
            </a:pPr>
            <a:r>
              <a:rPr lang="de-DE" sz="1800"/>
              <a:t>MHC-II Peptide führten zu einer exzellenten Induktion einer Immunantwort</a:t>
            </a:r>
          </a:p>
          <a:p>
            <a:pPr>
              <a:buFont typeface="Arial" charset="0"/>
              <a:buChar char="•"/>
            </a:pPr>
            <a:endParaRPr lang="de-DE" sz="1800"/>
          </a:p>
          <a:p>
            <a:pPr>
              <a:buFont typeface="Arial" charset="0"/>
              <a:buChar char="•"/>
            </a:pPr>
            <a:r>
              <a:rPr lang="de-DE" sz="1800"/>
              <a:t>Die Zeit bis zur nächsten Therapie konnte signifikant verlängert werden bei Patienten mit einer PSA-Antwort</a:t>
            </a:r>
          </a:p>
          <a:p>
            <a:pPr>
              <a:buFont typeface="Arial" charset="0"/>
              <a:buChar char="•"/>
            </a:pPr>
            <a:endParaRPr lang="de-DE" sz="1800"/>
          </a:p>
          <a:p>
            <a:pPr>
              <a:buFont typeface="Arial" charset="0"/>
              <a:buChar char="•"/>
            </a:pPr>
            <a:r>
              <a:rPr lang="de-DE" sz="1800"/>
              <a:t>Potentielle Nebenwirkungen einer Radiotherapie oder einer ADT könnten verzögert werden</a:t>
            </a:r>
          </a:p>
          <a:p>
            <a:pPr>
              <a:buFont typeface="Arial" charset="0"/>
              <a:buChar char="•"/>
            </a:pPr>
            <a:endParaRPr lang="de-DE" sz="1800"/>
          </a:p>
          <a:p>
            <a:pPr>
              <a:buFont typeface="Arial" charset="0"/>
              <a:buChar char="•"/>
            </a:pPr>
            <a:r>
              <a:rPr lang="de-DE" sz="1800"/>
              <a:t>Weiterentwicklung: Personalisierte Peptidvakzine, HLA unabhängig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4855679-CA4F-D04D-86A5-CC9157563989}" type="slidenum">
              <a:rPr lang="de-DE" sz="1000" smtClean="0"/>
              <a:pPr>
                <a:defRPr/>
              </a:pPr>
              <a:t>17</a:t>
            </a:fld>
            <a:r>
              <a:rPr lang="de-DE" sz="1000" smtClean="0"/>
              <a:t> | 	</a:t>
            </a:r>
          </a:p>
        </p:txBody>
      </p:sp>
      <p:sp>
        <p:nvSpPr>
          <p:cNvPr id="44034" name="Text Box 9"/>
          <p:cNvSpPr txBox="1">
            <a:spLocks noChangeArrowheads="1"/>
          </p:cNvSpPr>
          <p:nvPr/>
        </p:nvSpPr>
        <p:spPr bwMode="auto">
          <a:xfrm>
            <a:off x="1204913" y="6438900"/>
            <a:ext cx="66182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76" tIns="35976" rIns="35976" bIns="35976" anchor="b">
            <a:spAutoFit/>
          </a:bodyPr>
          <a:lstStyle>
            <a:lvl1pPr marL="174625" indent="-1746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100">
                <a:solidFill>
                  <a:srgbClr val="000000"/>
                </a:solidFill>
              </a:rPr>
              <a:t>Jens Bedke, Klinik für Urologie, Universität Tübingen, urologie@med.uni-tuebingen.de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973138"/>
            <a:ext cx="7700963" cy="30797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sz="2000">
                <a:latin typeface="Arial" charset="0"/>
                <a:ea typeface="ＭＳ Ｐゴシック" charset="0"/>
              </a:rPr>
              <a:t>Danke für die Aufmerksamkeit!</a:t>
            </a: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742950" y="1414463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44037" name="Picture 4" descr="tuebingen_marktplatz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19288"/>
            <a:ext cx="7700963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3987"/>
          </a:xfrm>
        </p:spPr>
        <p:txBody>
          <a:bodyPr/>
          <a:lstStyle/>
          <a:p>
            <a:pPr>
              <a:defRPr/>
            </a:pPr>
            <a:fld id="{33C7F380-D1D3-E040-AA2A-9FE6AACD835D}" type="slidenum">
              <a:rPr lang="de-DE"/>
              <a:pPr>
                <a:defRPr/>
              </a:pPr>
              <a:t>2</a:t>
            </a:fld>
            <a:r>
              <a:rPr lang="de-DE" dirty="0"/>
              <a:t> | </a:t>
            </a:r>
            <a:r>
              <a:rPr lang="de-DE" dirty="0" smtClean="0"/>
              <a:t>S3 Leitlinie Prostatakarzinom, </a:t>
            </a:r>
            <a:r>
              <a:rPr lang="en-GB" dirty="0" err="1"/>
              <a:t>Sprenkle</a:t>
            </a:r>
            <a:r>
              <a:rPr lang="en-GB" dirty="0"/>
              <a:t> PC</a:t>
            </a:r>
            <a:r>
              <a:rPr lang="de-DE" dirty="0"/>
              <a:t> </a:t>
            </a:r>
            <a:r>
              <a:rPr lang="de-DE" dirty="0" smtClean="0"/>
              <a:t>et al </a:t>
            </a:r>
            <a:r>
              <a:rPr lang="de-DE" dirty="0" err="1" smtClean="0"/>
              <a:t>Curr</a:t>
            </a:r>
            <a:r>
              <a:rPr lang="de-DE" dirty="0" smtClean="0"/>
              <a:t> Opinion </a:t>
            </a:r>
            <a:r>
              <a:rPr lang="de-DE" dirty="0" err="1" smtClean="0"/>
              <a:t>Urol</a:t>
            </a:r>
            <a:r>
              <a:rPr lang="de-DE" dirty="0" smtClean="0"/>
              <a:t> 2007, </a:t>
            </a:r>
            <a:r>
              <a:rPr lang="de-DE" dirty="0" err="1" smtClean="0"/>
              <a:t>Briganti</a:t>
            </a:r>
            <a:r>
              <a:rPr lang="de-DE" dirty="0" smtClean="0"/>
              <a:t> A et al. </a:t>
            </a:r>
            <a:r>
              <a:rPr lang="de-DE" dirty="0" err="1" smtClean="0"/>
              <a:t>Eur</a:t>
            </a:r>
            <a:r>
              <a:rPr lang="de-DE" dirty="0" smtClean="0"/>
              <a:t> </a:t>
            </a:r>
            <a:r>
              <a:rPr lang="de-DE" dirty="0" err="1" smtClean="0"/>
              <a:t>Urol</a:t>
            </a:r>
            <a:r>
              <a:rPr lang="de-DE" dirty="0" smtClean="0"/>
              <a:t> 2012</a:t>
            </a:r>
            <a:r>
              <a:rPr lang="de-DE" dirty="0"/>
              <a:t>	</a:t>
            </a:r>
          </a:p>
        </p:txBody>
      </p:sp>
      <p:sp>
        <p:nvSpPr>
          <p:cNvPr id="213" name="Line 6"/>
          <p:cNvSpPr>
            <a:spLocks noChangeShapeType="1"/>
          </p:cNvSpPr>
          <p:nvPr/>
        </p:nvSpPr>
        <p:spPr bwMode="auto">
          <a:xfrm>
            <a:off x="742950" y="1341438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8675" name="Textfeld 1"/>
          <p:cNvSpPr txBox="1">
            <a:spLocks noChangeArrowheads="1"/>
          </p:cNvSpPr>
          <p:nvPr/>
        </p:nvSpPr>
        <p:spPr bwMode="auto">
          <a:xfrm>
            <a:off x="742950" y="903288"/>
            <a:ext cx="6656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b="1"/>
              <a:t>Biochemisches Rezidiv nach lokal kurativer Therapie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42950" y="1468438"/>
            <a:ext cx="6253163" cy="4524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/>
              <a:t>Aktuelle Behandlungsoptionen in Abhängigkeit des Patienten:</a:t>
            </a:r>
          </a:p>
          <a:p>
            <a:pPr>
              <a:defRPr/>
            </a:pPr>
            <a:endParaRPr lang="de-DE" sz="1600"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 err="1"/>
              <a:t>Radiotherapyie</a:t>
            </a:r>
            <a:endParaRPr lang="de-DE" sz="1600"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„</a:t>
            </a:r>
            <a:r>
              <a:rPr lang="de-DE" sz="1600" dirty="0" err="1"/>
              <a:t>wait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see</a:t>
            </a:r>
            <a:r>
              <a:rPr lang="de-DE" sz="1600" dirty="0"/>
              <a:t>“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antiandrogene Therapie</a:t>
            </a:r>
          </a:p>
          <a:p>
            <a:pPr>
              <a:defRPr/>
            </a:pPr>
            <a:endParaRPr lang="de-DE" sz="1600" dirty="0"/>
          </a:p>
          <a:p>
            <a:pPr>
              <a:defRPr/>
            </a:pPr>
            <a:r>
              <a:rPr lang="de-DE" sz="1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sz="1600" dirty="0">
                <a:sym typeface="Wingdings"/>
              </a:rPr>
              <a:t> </a:t>
            </a:r>
            <a:r>
              <a:rPr lang="de-DE" sz="1600" dirty="0"/>
              <a:t>Fehlende klare Daten für einem Überlebensvorteil</a:t>
            </a:r>
          </a:p>
          <a:p>
            <a:pPr>
              <a:defRPr/>
            </a:pPr>
            <a:endParaRPr lang="de-DE" sz="1600" dirty="0"/>
          </a:p>
          <a:p>
            <a:pPr>
              <a:defRPr/>
            </a:pPr>
            <a:r>
              <a:rPr lang="de-DE" sz="1600" b="1" dirty="0"/>
              <a:t>ADT: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kardiovaskuläre, neurologische, Nebenwirkungen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Osteoporose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Gewichtszunahme</a:t>
            </a:r>
          </a:p>
          <a:p>
            <a:pPr>
              <a:defRPr/>
            </a:pPr>
            <a:endParaRPr lang="de-DE" sz="1600" dirty="0"/>
          </a:p>
          <a:p>
            <a:pPr>
              <a:defRPr/>
            </a:pPr>
            <a:r>
              <a:rPr lang="de-DE" sz="1600" b="1" dirty="0"/>
              <a:t>Radiotherapie: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Inkontinenz </a:t>
            </a:r>
            <a:r>
              <a:rPr lang="de-DE" sz="1600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DE" sz="1600"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Impotenz </a:t>
            </a:r>
            <a:r>
              <a:rPr lang="de-DE" sz="1600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DE" sz="1600"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 err="1"/>
              <a:t>Anastomosenstriktur</a:t>
            </a:r>
            <a:endParaRPr lang="de-DE" sz="1600" dirty="0"/>
          </a:p>
          <a:p>
            <a:pPr>
              <a:defRPr/>
            </a:pP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FA314-6835-214E-B5B9-87CF9CE18FEA}" type="slidenum">
              <a:rPr lang="de-DE"/>
              <a:pPr>
                <a:defRPr/>
              </a:pPr>
              <a:t>3</a:t>
            </a:fld>
            <a:r>
              <a:rPr lang="de-DE" dirty="0"/>
              <a:t> | Bedke et al WJUR 2014	</a:t>
            </a: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817813" y="5527675"/>
            <a:ext cx="508000" cy="212725"/>
            <a:chOff x="631" y="3506"/>
            <a:chExt cx="320" cy="134"/>
          </a:xfrm>
        </p:grpSpPr>
        <p:sp>
          <p:nvSpPr>
            <p:cNvPr id="630787" name="Oval 3"/>
            <p:cNvSpPr>
              <a:spLocks noChangeArrowheads="1"/>
            </p:cNvSpPr>
            <p:nvPr/>
          </p:nvSpPr>
          <p:spPr bwMode="auto">
            <a:xfrm>
              <a:off x="685" y="3540"/>
              <a:ext cx="60" cy="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72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788" name="Oval 4"/>
            <p:cNvSpPr>
              <a:spLocks noChangeArrowheads="1"/>
            </p:cNvSpPr>
            <p:nvPr/>
          </p:nvSpPr>
          <p:spPr bwMode="auto">
            <a:xfrm>
              <a:off x="631" y="3506"/>
              <a:ext cx="60" cy="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72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789" name="Oval 5"/>
            <p:cNvSpPr>
              <a:spLocks noChangeArrowheads="1"/>
            </p:cNvSpPr>
            <p:nvPr/>
          </p:nvSpPr>
          <p:spPr bwMode="auto">
            <a:xfrm>
              <a:off x="831" y="3578"/>
              <a:ext cx="60" cy="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72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790" name="Oval 6"/>
            <p:cNvSpPr>
              <a:spLocks noChangeArrowheads="1"/>
            </p:cNvSpPr>
            <p:nvPr/>
          </p:nvSpPr>
          <p:spPr bwMode="auto">
            <a:xfrm>
              <a:off x="891" y="3578"/>
              <a:ext cx="60" cy="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72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791" name="Oval 7"/>
            <p:cNvSpPr>
              <a:spLocks noChangeArrowheads="1"/>
            </p:cNvSpPr>
            <p:nvPr/>
          </p:nvSpPr>
          <p:spPr bwMode="auto">
            <a:xfrm>
              <a:off x="773" y="3550"/>
              <a:ext cx="60" cy="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72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</p:grpSp>
      <p:grpSp>
        <p:nvGrpSpPr>
          <p:cNvPr id="29699" name="Group 8"/>
          <p:cNvGrpSpPr>
            <a:grpSpLocks/>
          </p:cNvGrpSpPr>
          <p:nvPr/>
        </p:nvGrpSpPr>
        <p:grpSpPr bwMode="auto">
          <a:xfrm>
            <a:off x="893763" y="5576888"/>
            <a:ext cx="542925" cy="119062"/>
            <a:chOff x="2291" y="2850"/>
            <a:chExt cx="342" cy="75"/>
          </a:xfrm>
        </p:grpSpPr>
        <p:sp>
          <p:nvSpPr>
            <p:cNvPr id="630793" name="Line 9"/>
            <p:cNvSpPr>
              <a:spLocks noChangeShapeType="1"/>
            </p:cNvSpPr>
            <p:nvPr/>
          </p:nvSpPr>
          <p:spPr bwMode="auto">
            <a:xfrm rot="-152612">
              <a:off x="2296" y="2862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794" name="Line 10"/>
            <p:cNvSpPr>
              <a:spLocks noChangeShapeType="1"/>
            </p:cNvSpPr>
            <p:nvPr/>
          </p:nvSpPr>
          <p:spPr bwMode="auto">
            <a:xfrm rot="21447388" flipV="1">
              <a:off x="2291" y="2914"/>
              <a:ext cx="341" cy="2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795" name="Line 11"/>
            <p:cNvSpPr>
              <a:spLocks noChangeShapeType="1"/>
            </p:cNvSpPr>
            <p:nvPr/>
          </p:nvSpPr>
          <p:spPr bwMode="auto">
            <a:xfrm rot="-152612">
              <a:off x="2324" y="2863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796" name="Line 12"/>
            <p:cNvSpPr>
              <a:spLocks noChangeShapeType="1"/>
            </p:cNvSpPr>
            <p:nvPr/>
          </p:nvSpPr>
          <p:spPr bwMode="auto">
            <a:xfrm rot="-152612">
              <a:off x="2350" y="2860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797" name="Line 13"/>
            <p:cNvSpPr>
              <a:spLocks noChangeShapeType="1"/>
            </p:cNvSpPr>
            <p:nvPr/>
          </p:nvSpPr>
          <p:spPr bwMode="auto">
            <a:xfrm rot="-152612">
              <a:off x="2378" y="2859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798" name="Line 14"/>
            <p:cNvSpPr>
              <a:spLocks noChangeShapeType="1"/>
            </p:cNvSpPr>
            <p:nvPr/>
          </p:nvSpPr>
          <p:spPr bwMode="auto">
            <a:xfrm rot="-152612">
              <a:off x="2406" y="2859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799" name="Line 15"/>
            <p:cNvSpPr>
              <a:spLocks noChangeShapeType="1"/>
            </p:cNvSpPr>
            <p:nvPr/>
          </p:nvSpPr>
          <p:spPr bwMode="auto">
            <a:xfrm rot="-152612">
              <a:off x="2431" y="2856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800" name="Line 16"/>
            <p:cNvSpPr>
              <a:spLocks noChangeShapeType="1"/>
            </p:cNvSpPr>
            <p:nvPr/>
          </p:nvSpPr>
          <p:spPr bwMode="auto">
            <a:xfrm rot="-152612">
              <a:off x="2457" y="2857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801" name="Line 17"/>
            <p:cNvSpPr>
              <a:spLocks noChangeShapeType="1"/>
            </p:cNvSpPr>
            <p:nvPr/>
          </p:nvSpPr>
          <p:spPr bwMode="auto">
            <a:xfrm rot="-152612">
              <a:off x="2485" y="2858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802" name="Line 18"/>
            <p:cNvSpPr>
              <a:spLocks noChangeShapeType="1"/>
            </p:cNvSpPr>
            <p:nvPr/>
          </p:nvSpPr>
          <p:spPr bwMode="auto">
            <a:xfrm rot="-152612">
              <a:off x="2510" y="2855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803" name="Line 19"/>
            <p:cNvSpPr>
              <a:spLocks noChangeShapeType="1"/>
            </p:cNvSpPr>
            <p:nvPr/>
          </p:nvSpPr>
          <p:spPr bwMode="auto">
            <a:xfrm rot="-152612">
              <a:off x="2534" y="2856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804" name="Line 20"/>
            <p:cNvSpPr>
              <a:spLocks noChangeShapeType="1"/>
            </p:cNvSpPr>
            <p:nvPr/>
          </p:nvSpPr>
          <p:spPr bwMode="auto">
            <a:xfrm rot="-152612">
              <a:off x="2562" y="2856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805" name="Line 21"/>
            <p:cNvSpPr>
              <a:spLocks noChangeShapeType="1"/>
            </p:cNvSpPr>
            <p:nvPr/>
          </p:nvSpPr>
          <p:spPr bwMode="auto">
            <a:xfrm rot="-152612">
              <a:off x="2587" y="2853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806" name="Line 22"/>
            <p:cNvSpPr>
              <a:spLocks noChangeShapeType="1"/>
            </p:cNvSpPr>
            <p:nvPr/>
          </p:nvSpPr>
          <p:spPr bwMode="auto">
            <a:xfrm rot="-152612">
              <a:off x="2605" y="2850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807" name="Line 23"/>
            <p:cNvSpPr>
              <a:spLocks noChangeShapeType="1"/>
            </p:cNvSpPr>
            <p:nvPr/>
          </p:nvSpPr>
          <p:spPr bwMode="auto">
            <a:xfrm rot="-152612">
              <a:off x="2633" y="2851"/>
              <a:ext cx="0" cy="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</p:grpSp>
      <p:grpSp>
        <p:nvGrpSpPr>
          <p:cNvPr id="29700" name="Group 24"/>
          <p:cNvGrpSpPr>
            <a:grpSpLocks/>
          </p:cNvGrpSpPr>
          <p:nvPr/>
        </p:nvGrpSpPr>
        <p:grpSpPr bwMode="auto">
          <a:xfrm>
            <a:off x="7278688" y="5492750"/>
            <a:ext cx="187325" cy="268288"/>
            <a:chOff x="1810" y="3227"/>
            <a:chExt cx="156" cy="385"/>
          </a:xfrm>
        </p:grpSpPr>
        <p:sp>
          <p:nvSpPr>
            <p:cNvPr id="630809" name="Oval 25"/>
            <p:cNvSpPr>
              <a:spLocks noChangeArrowheads="1"/>
            </p:cNvSpPr>
            <p:nvPr/>
          </p:nvSpPr>
          <p:spPr bwMode="auto">
            <a:xfrm rot="-4483138">
              <a:off x="1704" y="3365"/>
              <a:ext cx="353" cy="141"/>
            </a:xfrm>
            <a:prstGeom prst="ellipse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810" name="Oval 26"/>
            <p:cNvSpPr>
              <a:spLocks noChangeArrowheads="1"/>
            </p:cNvSpPr>
            <p:nvPr/>
          </p:nvSpPr>
          <p:spPr bwMode="auto">
            <a:xfrm>
              <a:off x="1907" y="3227"/>
              <a:ext cx="59" cy="62"/>
            </a:xfrm>
            <a:prstGeom prst="ellipse">
              <a:avLst/>
            </a:prstGeom>
            <a:solidFill>
              <a:schemeClr val="tx1">
                <a:alpha val="72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</p:grpSp>
      <p:grpSp>
        <p:nvGrpSpPr>
          <p:cNvPr id="630811" name="Group 27"/>
          <p:cNvGrpSpPr>
            <a:grpSpLocks/>
          </p:cNvGrpSpPr>
          <p:nvPr/>
        </p:nvGrpSpPr>
        <p:grpSpPr bwMode="auto">
          <a:xfrm>
            <a:off x="5140325" y="2544763"/>
            <a:ext cx="2552700" cy="2746375"/>
            <a:chOff x="3392" y="1547"/>
            <a:chExt cx="1608" cy="1730"/>
          </a:xfrm>
        </p:grpSpPr>
        <p:sp>
          <p:nvSpPr>
            <p:cNvPr id="630812" name="Freeform 28" descr="Recycled paper"/>
            <p:cNvSpPr>
              <a:spLocks/>
            </p:cNvSpPr>
            <p:nvPr/>
          </p:nvSpPr>
          <p:spPr bwMode="auto">
            <a:xfrm rot="4678976">
              <a:off x="3343" y="1620"/>
              <a:ext cx="1706" cy="1608"/>
            </a:xfrm>
            <a:custGeom>
              <a:avLst/>
              <a:gdLst>
                <a:gd name="T0" fmla="*/ 336 w 448"/>
                <a:gd name="T1" fmla="*/ 8 h 184"/>
                <a:gd name="T2" fmla="*/ 272 w 448"/>
                <a:gd name="T3" fmla="*/ 8 h 184"/>
                <a:gd name="T4" fmla="*/ 232 w 448"/>
                <a:gd name="T5" fmla="*/ 8 h 184"/>
                <a:gd name="T6" fmla="*/ 200 w 448"/>
                <a:gd name="T7" fmla="*/ 8 h 184"/>
                <a:gd name="T8" fmla="*/ 168 w 448"/>
                <a:gd name="T9" fmla="*/ 16 h 184"/>
                <a:gd name="T10" fmla="*/ 136 w 448"/>
                <a:gd name="T11" fmla="*/ 24 h 184"/>
                <a:gd name="T12" fmla="*/ 112 w 448"/>
                <a:gd name="T13" fmla="*/ 40 h 184"/>
                <a:gd name="T14" fmla="*/ 88 w 448"/>
                <a:gd name="T15" fmla="*/ 56 h 184"/>
                <a:gd name="T16" fmla="*/ 56 w 448"/>
                <a:gd name="T17" fmla="*/ 96 h 184"/>
                <a:gd name="T18" fmla="*/ 24 w 448"/>
                <a:gd name="T19" fmla="*/ 136 h 184"/>
                <a:gd name="T20" fmla="*/ 8 w 448"/>
                <a:gd name="T21" fmla="*/ 152 h 184"/>
                <a:gd name="T22" fmla="*/ 0 w 448"/>
                <a:gd name="T23" fmla="*/ 168 h 184"/>
                <a:gd name="T24" fmla="*/ 0 w 448"/>
                <a:gd name="T25" fmla="*/ 184 h 184"/>
                <a:gd name="T26" fmla="*/ 24 w 448"/>
                <a:gd name="T27" fmla="*/ 176 h 184"/>
                <a:gd name="T28" fmla="*/ 64 w 448"/>
                <a:gd name="T29" fmla="*/ 176 h 184"/>
                <a:gd name="T30" fmla="*/ 128 w 448"/>
                <a:gd name="T31" fmla="*/ 176 h 184"/>
                <a:gd name="T32" fmla="*/ 184 w 448"/>
                <a:gd name="T33" fmla="*/ 176 h 184"/>
                <a:gd name="T34" fmla="*/ 216 w 448"/>
                <a:gd name="T35" fmla="*/ 176 h 184"/>
                <a:gd name="T36" fmla="*/ 248 w 448"/>
                <a:gd name="T37" fmla="*/ 160 h 184"/>
                <a:gd name="T38" fmla="*/ 280 w 448"/>
                <a:gd name="T39" fmla="*/ 144 h 184"/>
                <a:gd name="T40" fmla="*/ 320 w 448"/>
                <a:gd name="T41" fmla="*/ 104 h 184"/>
                <a:gd name="T42" fmla="*/ 352 w 448"/>
                <a:gd name="T43" fmla="*/ 72 h 184"/>
                <a:gd name="T44" fmla="*/ 376 w 448"/>
                <a:gd name="T45" fmla="*/ 48 h 184"/>
                <a:gd name="T46" fmla="*/ 408 w 448"/>
                <a:gd name="T47" fmla="*/ 24 h 184"/>
                <a:gd name="T48" fmla="*/ 432 w 448"/>
                <a:gd name="T49" fmla="*/ 8 h 184"/>
                <a:gd name="T50" fmla="*/ 448 w 448"/>
                <a:gd name="T51" fmla="*/ 0 h 184"/>
                <a:gd name="T52" fmla="*/ 448 w 448"/>
                <a:gd name="T53" fmla="*/ 0 h 184"/>
                <a:gd name="T54" fmla="*/ 440 w 448"/>
                <a:gd name="T55" fmla="*/ 0 h 184"/>
                <a:gd name="T56" fmla="*/ 424 w 448"/>
                <a:gd name="T57" fmla="*/ 8 h 184"/>
                <a:gd name="T58" fmla="*/ 408 w 448"/>
                <a:gd name="T59" fmla="*/ 8 h 184"/>
                <a:gd name="T60" fmla="*/ 384 w 448"/>
                <a:gd name="T61" fmla="*/ 8 h 184"/>
                <a:gd name="T62" fmla="*/ 376 w 448"/>
                <a:gd name="T63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8" h="184">
                  <a:moveTo>
                    <a:pt x="368" y="8"/>
                  </a:moveTo>
                  <a:lnTo>
                    <a:pt x="336" y="8"/>
                  </a:lnTo>
                  <a:lnTo>
                    <a:pt x="304" y="8"/>
                  </a:lnTo>
                  <a:lnTo>
                    <a:pt x="272" y="8"/>
                  </a:lnTo>
                  <a:lnTo>
                    <a:pt x="248" y="0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0" y="8"/>
                  </a:lnTo>
                  <a:lnTo>
                    <a:pt x="184" y="8"/>
                  </a:lnTo>
                  <a:lnTo>
                    <a:pt x="168" y="16"/>
                  </a:lnTo>
                  <a:lnTo>
                    <a:pt x="152" y="16"/>
                  </a:lnTo>
                  <a:lnTo>
                    <a:pt x="136" y="24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72" y="72"/>
                  </a:lnTo>
                  <a:lnTo>
                    <a:pt x="56" y="96"/>
                  </a:lnTo>
                  <a:lnTo>
                    <a:pt x="32" y="120"/>
                  </a:lnTo>
                  <a:lnTo>
                    <a:pt x="24" y="136"/>
                  </a:lnTo>
                  <a:lnTo>
                    <a:pt x="16" y="144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4" y="176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8" y="176"/>
                  </a:lnTo>
                  <a:lnTo>
                    <a:pt x="128" y="176"/>
                  </a:lnTo>
                  <a:lnTo>
                    <a:pt x="160" y="176"/>
                  </a:lnTo>
                  <a:lnTo>
                    <a:pt x="184" y="176"/>
                  </a:lnTo>
                  <a:lnTo>
                    <a:pt x="200" y="176"/>
                  </a:lnTo>
                  <a:lnTo>
                    <a:pt x="216" y="176"/>
                  </a:lnTo>
                  <a:lnTo>
                    <a:pt x="232" y="168"/>
                  </a:lnTo>
                  <a:lnTo>
                    <a:pt x="248" y="160"/>
                  </a:lnTo>
                  <a:lnTo>
                    <a:pt x="264" y="152"/>
                  </a:lnTo>
                  <a:lnTo>
                    <a:pt x="280" y="144"/>
                  </a:lnTo>
                  <a:lnTo>
                    <a:pt x="304" y="128"/>
                  </a:lnTo>
                  <a:lnTo>
                    <a:pt x="320" y="104"/>
                  </a:lnTo>
                  <a:lnTo>
                    <a:pt x="336" y="88"/>
                  </a:lnTo>
                  <a:lnTo>
                    <a:pt x="352" y="72"/>
                  </a:lnTo>
                  <a:lnTo>
                    <a:pt x="360" y="56"/>
                  </a:lnTo>
                  <a:lnTo>
                    <a:pt x="376" y="48"/>
                  </a:lnTo>
                  <a:lnTo>
                    <a:pt x="400" y="32"/>
                  </a:lnTo>
                  <a:lnTo>
                    <a:pt x="408" y="24"/>
                  </a:lnTo>
                  <a:lnTo>
                    <a:pt x="416" y="16"/>
                  </a:lnTo>
                  <a:lnTo>
                    <a:pt x="432" y="8"/>
                  </a:lnTo>
                  <a:lnTo>
                    <a:pt x="440" y="8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32" y="8"/>
                  </a:lnTo>
                  <a:lnTo>
                    <a:pt x="424" y="8"/>
                  </a:lnTo>
                  <a:lnTo>
                    <a:pt x="424" y="8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84" y="8"/>
                  </a:lnTo>
                  <a:lnTo>
                    <a:pt x="376" y="8"/>
                  </a:lnTo>
                  <a:lnTo>
                    <a:pt x="376" y="8"/>
                  </a:lnTo>
                  <a:lnTo>
                    <a:pt x="368" y="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813" name="Freeform 29"/>
            <p:cNvSpPr>
              <a:spLocks/>
            </p:cNvSpPr>
            <p:nvPr/>
          </p:nvSpPr>
          <p:spPr bwMode="auto">
            <a:xfrm rot="4678976">
              <a:off x="4562" y="2416"/>
              <a:ext cx="236" cy="491"/>
            </a:xfrm>
            <a:custGeom>
              <a:avLst/>
              <a:gdLst>
                <a:gd name="T0" fmla="*/ 127 w 164"/>
                <a:gd name="T1" fmla="*/ 2 h 147"/>
                <a:gd name="T2" fmla="*/ 0 w 164"/>
                <a:gd name="T3" fmla="*/ 56 h 147"/>
                <a:gd name="T4" fmla="*/ 9 w 164"/>
                <a:gd name="T5" fmla="*/ 111 h 147"/>
                <a:gd name="T6" fmla="*/ 109 w 164"/>
                <a:gd name="T7" fmla="*/ 147 h 147"/>
                <a:gd name="T8" fmla="*/ 164 w 164"/>
                <a:gd name="T9" fmla="*/ 47 h 147"/>
                <a:gd name="T10" fmla="*/ 127 w 164"/>
                <a:gd name="T11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47">
                  <a:moveTo>
                    <a:pt x="127" y="2"/>
                  </a:moveTo>
                  <a:cubicBezTo>
                    <a:pt x="56" y="12"/>
                    <a:pt x="41" y="0"/>
                    <a:pt x="0" y="56"/>
                  </a:cubicBezTo>
                  <a:cubicBezTo>
                    <a:pt x="3" y="74"/>
                    <a:pt x="0" y="94"/>
                    <a:pt x="9" y="111"/>
                  </a:cubicBezTo>
                  <a:cubicBezTo>
                    <a:pt x="21" y="136"/>
                    <a:pt x="88" y="142"/>
                    <a:pt x="109" y="147"/>
                  </a:cubicBezTo>
                  <a:cubicBezTo>
                    <a:pt x="140" y="115"/>
                    <a:pt x="153" y="90"/>
                    <a:pt x="164" y="47"/>
                  </a:cubicBezTo>
                  <a:cubicBezTo>
                    <a:pt x="151" y="9"/>
                    <a:pt x="162" y="25"/>
                    <a:pt x="127" y="2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grpSp>
          <p:nvGrpSpPr>
            <p:cNvPr id="29803" name="Group 30"/>
            <p:cNvGrpSpPr>
              <a:grpSpLocks/>
            </p:cNvGrpSpPr>
            <p:nvPr/>
          </p:nvGrpSpPr>
          <p:grpSpPr bwMode="auto">
            <a:xfrm rot="-1161540">
              <a:off x="4021" y="2570"/>
              <a:ext cx="342" cy="75"/>
              <a:chOff x="2291" y="2850"/>
              <a:chExt cx="342" cy="75"/>
            </a:xfrm>
          </p:grpSpPr>
          <p:sp>
            <p:nvSpPr>
              <p:cNvPr id="630815" name="Line 31"/>
              <p:cNvSpPr>
                <a:spLocks noChangeShapeType="1"/>
              </p:cNvSpPr>
              <p:nvPr/>
            </p:nvSpPr>
            <p:spPr bwMode="auto">
              <a:xfrm rot="-152612">
                <a:off x="2294" y="2859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16" name="Line 32"/>
              <p:cNvSpPr>
                <a:spLocks noChangeShapeType="1"/>
              </p:cNvSpPr>
              <p:nvPr/>
            </p:nvSpPr>
            <p:spPr bwMode="auto">
              <a:xfrm rot="21447388" flipV="1">
                <a:off x="2290" y="2910"/>
                <a:ext cx="341" cy="2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17" name="Line 33"/>
              <p:cNvSpPr>
                <a:spLocks noChangeShapeType="1"/>
              </p:cNvSpPr>
              <p:nvPr/>
            </p:nvSpPr>
            <p:spPr bwMode="auto">
              <a:xfrm rot="-152612">
                <a:off x="2322" y="2859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18" name="Line 34"/>
              <p:cNvSpPr>
                <a:spLocks noChangeShapeType="1"/>
              </p:cNvSpPr>
              <p:nvPr/>
            </p:nvSpPr>
            <p:spPr bwMode="auto">
              <a:xfrm rot="-152612">
                <a:off x="2349" y="2859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19" name="Line 35"/>
              <p:cNvSpPr>
                <a:spLocks noChangeShapeType="1"/>
              </p:cNvSpPr>
              <p:nvPr/>
            </p:nvSpPr>
            <p:spPr bwMode="auto">
              <a:xfrm rot="-152612">
                <a:off x="2376" y="2856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20" name="Line 36"/>
              <p:cNvSpPr>
                <a:spLocks noChangeShapeType="1"/>
              </p:cNvSpPr>
              <p:nvPr/>
            </p:nvSpPr>
            <p:spPr bwMode="auto">
              <a:xfrm rot="-152612">
                <a:off x="2404" y="2855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21" name="Line 37"/>
              <p:cNvSpPr>
                <a:spLocks noChangeShapeType="1"/>
              </p:cNvSpPr>
              <p:nvPr/>
            </p:nvSpPr>
            <p:spPr bwMode="auto">
              <a:xfrm rot="-152612">
                <a:off x="2431" y="2856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22" name="Line 38"/>
              <p:cNvSpPr>
                <a:spLocks noChangeShapeType="1"/>
              </p:cNvSpPr>
              <p:nvPr/>
            </p:nvSpPr>
            <p:spPr bwMode="auto">
              <a:xfrm rot="-152612">
                <a:off x="2454" y="2854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23" name="Line 39"/>
              <p:cNvSpPr>
                <a:spLocks noChangeShapeType="1"/>
              </p:cNvSpPr>
              <p:nvPr/>
            </p:nvSpPr>
            <p:spPr bwMode="auto">
              <a:xfrm rot="-152612">
                <a:off x="2485" y="2858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24" name="Line 40"/>
              <p:cNvSpPr>
                <a:spLocks noChangeShapeType="1"/>
              </p:cNvSpPr>
              <p:nvPr/>
            </p:nvSpPr>
            <p:spPr bwMode="auto">
              <a:xfrm rot="-152612">
                <a:off x="2508" y="2852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25" name="Line 41"/>
              <p:cNvSpPr>
                <a:spLocks noChangeShapeType="1"/>
              </p:cNvSpPr>
              <p:nvPr/>
            </p:nvSpPr>
            <p:spPr bwMode="auto">
              <a:xfrm rot="-152612">
                <a:off x="2532" y="2853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26" name="Line 42"/>
              <p:cNvSpPr>
                <a:spLocks noChangeShapeType="1"/>
              </p:cNvSpPr>
              <p:nvPr/>
            </p:nvSpPr>
            <p:spPr bwMode="auto">
              <a:xfrm rot="-152612">
                <a:off x="2562" y="2854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27" name="Line 43"/>
              <p:cNvSpPr>
                <a:spLocks noChangeShapeType="1"/>
              </p:cNvSpPr>
              <p:nvPr/>
            </p:nvSpPr>
            <p:spPr bwMode="auto">
              <a:xfrm rot="-152612">
                <a:off x="2585" y="2849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28" name="Line 44"/>
              <p:cNvSpPr>
                <a:spLocks noChangeShapeType="1"/>
              </p:cNvSpPr>
              <p:nvPr/>
            </p:nvSpPr>
            <p:spPr bwMode="auto">
              <a:xfrm rot="-152612">
                <a:off x="2605" y="2849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29" name="Line 45"/>
              <p:cNvSpPr>
                <a:spLocks noChangeShapeType="1"/>
              </p:cNvSpPr>
              <p:nvPr/>
            </p:nvSpPr>
            <p:spPr bwMode="auto">
              <a:xfrm rot="-152612">
                <a:off x="2632" y="2848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804" name="Group 46"/>
            <p:cNvGrpSpPr>
              <a:grpSpLocks/>
            </p:cNvGrpSpPr>
            <p:nvPr/>
          </p:nvGrpSpPr>
          <p:grpSpPr bwMode="auto">
            <a:xfrm>
              <a:off x="3639" y="2393"/>
              <a:ext cx="474" cy="116"/>
              <a:chOff x="1060" y="2352"/>
              <a:chExt cx="474" cy="116"/>
            </a:xfrm>
          </p:grpSpPr>
          <p:sp>
            <p:nvSpPr>
              <p:cNvPr id="630831" name="Oval 47"/>
              <p:cNvSpPr>
                <a:spLocks noChangeArrowheads="1"/>
              </p:cNvSpPr>
              <p:nvPr/>
            </p:nvSpPr>
            <p:spPr bwMode="auto">
              <a:xfrm>
                <a:off x="1114" y="2386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32" name="Oval 48"/>
              <p:cNvSpPr>
                <a:spLocks noChangeArrowheads="1"/>
              </p:cNvSpPr>
              <p:nvPr/>
            </p:nvSpPr>
            <p:spPr bwMode="auto">
              <a:xfrm>
                <a:off x="1060" y="2352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33" name="Oval 49"/>
              <p:cNvSpPr>
                <a:spLocks noChangeArrowheads="1"/>
              </p:cNvSpPr>
              <p:nvPr/>
            </p:nvSpPr>
            <p:spPr bwMode="auto">
              <a:xfrm>
                <a:off x="1232" y="2392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34" name="Oval 50"/>
              <p:cNvSpPr>
                <a:spLocks noChangeArrowheads="1"/>
              </p:cNvSpPr>
              <p:nvPr/>
            </p:nvSpPr>
            <p:spPr bwMode="auto">
              <a:xfrm>
                <a:off x="1292" y="2392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35" name="Oval 51"/>
              <p:cNvSpPr>
                <a:spLocks noChangeArrowheads="1"/>
              </p:cNvSpPr>
              <p:nvPr/>
            </p:nvSpPr>
            <p:spPr bwMode="auto">
              <a:xfrm>
                <a:off x="1414" y="2375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36" name="Oval 52"/>
              <p:cNvSpPr>
                <a:spLocks noChangeArrowheads="1"/>
              </p:cNvSpPr>
              <p:nvPr/>
            </p:nvSpPr>
            <p:spPr bwMode="auto">
              <a:xfrm>
                <a:off x="1352" y="2361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37" name="Oval 53"/>
              <p:cNvSpPr>
                <a:spLocks noChangeArrowheads="1"/>
              </p:cNvSpPr>
              <p:nvPr/>
            </p:nvSpPr>
            <p:spPr bwMode="auto">
              <a:xfrm>
                <a:off x="1474" y="2406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38" name="Oval 54"/>
              <p:cNvSpPr>
                <a:spLocks noChangeArrowheads="1"/>
              </p:cNvSpPr>
              <p:nvPr/>
            </p:nvSpPr>
            <p:spPr bwMode="auto">
              <a:xfrm>
                <a:off x="1174" y="2364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805" name="Group 55"/>
            <p:cNvGrpSpPr>
              <a:grpSpLocks/>
            </p:cNvGrpSpPr>
            <p:nvPr/>
          </p:nvGrpSpPr>
          <p:grpSpPr bwMode="auto">
            <a:xfrm>
              <a:off x="3561" y="2081"/>
              <a:ext cx="502" cy="148"/>
              <a:chOff x="1505" y="1713"/>
              <a:chExt cx="502" cy="148"/>
            </a:xfrm>
          </p:grpSpPr>
          <p:sp>
            <p:nvSpPr>
              <p:cNvPr id="630840" name="Oval 56"/>
              <p:cNvSpPr>
                <a:spLocks noChangeArrowheads="1"/>
              </p:cNvSpPr>
              <p:nvPr/>
            </p:nvSpPr>
            <p:spPr bwMode="auto">
              <a:xfrm>
                <a:off x="1559" y="1747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41" name="Oval 57"/>
              <p:cNvSpPr>
                <a:spLocks noChangeArrowheads="1"/>
              </p:cNvSpPr>
              <p:nvPr/>
            </p:nvSpPr>
            <p:spPr bwMode="auto">
              <a:xfrm>
                <a:off x="1505" y="1713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42" name="Oval 58"/>
              <p:cNvSpPr>
                <a:spLocks noChangeArrowheads="1"/>
              </p:cNvSpPr>
              <p:nvPr/>
            </p:nvSpPr>
            <p:spPr bwMode="auto">
              <a:xfrm>
                <a:off x="1705" y="1785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43" name="Oval 59"/>
              <p:cNvSpPr>
                <a:spLocks noChangeArrowheads="1"/>
              </p:cNvSpPr>
              <p:nvPr/>
            </p:nvSpPr>
            <p:spPr bwMode="auto">
              <a:xfrm>
                <a:off x="1765" y="1785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44" name="Oval 60"/>
              <p:cNvSpPr>
                <a:spLocks noChangeArrowheads="1"/>
              </p:cNvSpPr>
              <p:nvPr/>
            </p:nvSpPr>
            <p:spPr bwMode="auto">
              <a:xfrm>
                <a:off x="1887" y="1768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45" name="Oval 61"/>
              <p:cNvSpPr>
                <a:spLocks noChangeArrowheads="1"/>
              </p:cNvSpPr>
              <p:nvPr/>
            </p:nvSpPr>
            <p:spPr bwMode="auto">
              <a:xfrm>
                <a:off x="1825" y="1754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46" name="Oval 62"/>
              <p:cNvSpPr>
                <a:spLocks noChangeArrowheads="1"/>
              </p:cNvSpPr>
              <p:nvPr/>
            </p:nvSpPr>
            <p:spPr bwMode="auto">
              <a:xfrm>
                <a:off x="1947" y="1799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47" name="Oval 63"/>
              <p:cNvSpPr>
                <a:spLocks noChangeArrowheads="1"/>
              </p:cNvSpPr>
              <p:nvPr/>
            </p:nvSpPr>
            <p:spPr bwMode="auto">
              <a:xfrm>
                <a:off x="1647" y="1757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806" name="Group 64"/>
            <p:cNvGrpSpPr>
              <a:grpSpLocks/>
            </p:cNvGrpSpPr>
            <p:nvPr/>
          </p:nvGrpSpPr>
          <p:grpSpPr bwMode="auto">
            <a:xfrm>
              <a:off x="3631" y="2123"/>
              <a:ext cx="87" cy="132"/>
              <a:chOff x="1440" y="2681"/>
              <a:chExt cx="277" cy="451"/>
            </a:xfrm>
          </p:grpSpPr>
          <p:sp>
            <p:nvSpPr>
              <p:cNvPr id="630849" name="Line 65"/>
              <p:cNvSpPr>
                <a:spLocks noChangeShapeType="1"/>
              </p:cNvSpPr>
              <p:nvPr/>
            </p:nvSpPr>
            <p:spPr bwMode="auto">
              <a:xfrm>
                <a:off x="1602" y="2681"/>
                <a:ext cx="0" cy="3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50" name="Oval 66"/>
              <p:cNvSpPr>
                <a:spLocks noChangeArrowheads="1"/>
              </p:cNvSpPr>
              <p:nvPr/>
            </p:nvSpPr>
            <p:spPr bwMode="auto">
              <a:xfrm>
                <a:off x="1440" y="3060"/>
                <a:ext cx="57" cy="6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51" name="Line 67"/>
              <p:cNvSpPr>
                <a:spLocks noChangeShapeType="1"/>
              </p:cNvSpPr>
              <p:nvPr/>
            </p:nvSpPr>
            <p:spPr bwMode="auto">
              <a:xfrm flipH="1">
                <a:off x="1488" y="2681"/>
                <a:ext cx="229" cy="3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52" name="Oval 68"/>
              <p:cNvSpPr>
                <a:spLocks noChangeArrowheads="1"/>
              </p:cNvSpPr>
              <p:nvPr/>
            </p:nvSpPr>
            <p:spPr bwMode="auto">
              <a:xfrm>
                <a:off x="1574" y="3067"/>
                <a:ext cx="57" cy="65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53" name="Oval 69"/>
              <p:cNvSpPr>
                <a:spLocks noChangeArrowheads="1"/>
              </p:cNvSpPr>
              <p:nvPr/>
            </p:nvSpPr>
            <p:spPr bwMode="auto">
              <a:xfrm>
                <a:off x="1590" y="2855"/>
                <a:ext cx="29" cy="2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807" name="Group 70"/>
            <p:cNvGrpSpPr>
              <a:grpSpLocks/>
            </p:cNvGrpSpPr>
            <p:nvPr/>
          </p:nvGrpSpPr>
          <p:grpSpPr bwMode="auto">
            <a:xfrm>
              <a:off x="4420" y="2395"/>
              <a:ext cx="342" cy="75"/>
              <a:chOff x="2291" y="2850"/>
              <a:chExt cx="342" cy="75"/>
            </a:xfrm>
          </p:grpSpPr>
          <p:sp>
            <p:nvSpPr>
              <p:cNvPr id="630855" name="Line 71"/>
              <p:cNvSpPr>
                <a:spLocks noChangeShapeType="1"/>
              </p:cNvSpPr>
              <p:nvPr/>
            </p:nvSpPr>
            <p:spPr bwMode="auto">
              <a:xfrm rot="-152612">
                <a:off x="2296" y="2862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56" name="Line 72"/>
              <p:cNvSpPr>
                <a:spLocks noChangeShapeType="1"/>
              </p:cNvSpPr>
              <p:nvPr/>
            </p:nvSpPr>
            <p:spPr bwMode="auto">
              <a:xfrm rot="21447388" flipV="1">
                <a:off x="2291" y="2914"/>
                <a:ext cx="341" cy="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57" name="Line 73"/>
              <p:cNvSpPr>
                <a:spLocks noChangeShapeType="1"/>
              </p:cNvSpPr>
              <p:nvPr/>
            </p:nvSpPr>
            <p:spPr bwMode="auto">
              <a:xfrm rot="-152612">
                <a:off x="2324" y="2863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58" name="Line 74"/>
              <p:cNvSpPr>
                <a:spLocks noChangeShapeType="1"/>
              </p:cNvSpPr>
              <p:nvPr/>
            </p:nvSpPr>
            <p:spPr bwMode="auto">
              <a:xfrm rot="-152612">
                <a:off x="2350" y="2860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59" name="Line 75"/>
              <p:cNvSpPr>
                <a:spLocks noChangeShapeType="1"/>
              </p:cNvSpPr>
              <p:nvPr/>
            </p:nvSpPr>
            <p:spPr bwMode="auto">
              <a:xfrm rot="-152612">
                <a:off x="2378" y="2859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60" name="Line 76"/>
              <p:cNvSpPr>
                <a:spLocks noChangeShapeType="1"/>
              </p:cNvSpPr>
              <p:nvPr/>
            </p:nvSpPr>
            <p:spPr bwMode="auto">
              <a:xfrm rot="-152612">
                <a:off x="2406" y="2859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61" name="Line 77"/>
              <p:cNvSpPr>
                <a:spLocks noChangeShapeType="1"/>
              </p:cNvSpPr>
              <p:nvPr/>
            </p:nvSpPr>
            <p:spPr bwMode="auto">
              <a:xfrm rot="-152612">
                <a:off x="2431" y="2856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62" name="Line 78"/>
              <p:cNvSpPr>
                <a:spLocks noChangeShapeType="1"/>
              </p:cNvSpPr>
              <p:nvPr/>
            </p:nvSpPr>
            <p:spPr bwMode="auto">
              <a:xfrm rot="-152612">
                <a:off x="2457" y="2857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63" name="Line 79"/>
              <p:cNvSpPr>
                <a:spLocks noChangeShapeType="1"/>
              </p:cNvSpPr>
              <p:nvPr/>
            </p:nvSpPr>
            <p:spPr bwMode="auto">
              <a:xfrm rot="-152612">
                <a:off x="2485" y="2858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64" name="Line 80"/>
              <p:cNvSpPr>
                <a:spLocks noChangeShapeType="1"/>
              </p:cNvSpPr>
              <p:nvPr/>
            </p:nvSpPr>
            <p:spPr bwMode="auto">
              <a:xfrm rot="-152612">
                <a:off x="2510" y="2855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65" name="Line 81"/>
              <p:cNvSpPr>
                <a:spLocks noChangeShapeType="1"/>
              </p:cNvSpPr>
              <p:nvPr/>
            </p:nvSpPr>
            <p:spPr bwMode="auto">
              <a:xfrm rot="-152612">
                <a:off x="2534" y="2856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66" name="Line 82"/>
              <p:cNvSpPr>
                <a:spLocks noChangeShapeType="1"/>
              </p:cNvSpPr>
              <p:nvPr/>
            </p:nvSpPr>
            <p:spPr bwMode="auto">
              <a:xfrm rot="-152612">
                <a:off x="2562" y="2856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67" name="Line 83"/>
              <p:cNvSpPr>
                <a:spLocks noChangeShapeType="1"/>
              </p:cNvSpPr>
              <p:nvPr/>
            </p:nvSpPr>
            <p:spPr bwMode="auto">
              <a:xfrm rot="-152612">
                <a:off x="2587" y="2853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68" name="Line 84"/>
              <p:cNvSpPr>
                <a:spLocks noChangeShapeType="1"/>
              </p:cNvSpPr>
              <p:nvPr/>
            </p:nvSpPr>
            <p:spPr bwMode="auto">
              <a:xfrm rot="-152612">
                <a:off x="2605" y="2850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69" name="Line 85"/>
              <p:cNvSpPr>
                <a:spLocks noChangeShapeType="1"/>
              </p:cNvSpPr>
              <p:nvPr/>
            </p:nvSpPr>
            <p:spPr bwMode="auto">
              <a:xfrm rot="-152612">
                <a:off x="2633" y="2851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808" name="Group 86"/>
            <p:cNvGrpSpPr>
              <a:grpSpLocks/>
            </p:cNvGrpSpPr>
            <p:nvPr/>
          </p:nvGrpSpPr>
          <p:grpSpPr bwMode="auto">
            <a:xfrm>
              <a:off x="4260" y="2195"/>
              <a:ext cx="474" cy="116"/>
              <a:chOff x="1060" y="2352"/>
              <a:chExt cx="474" cy="116"/>
            </a:xfrm>
          </p:grpSpPr>
          <p:sp>
            <p:nvSpPr>
              <p:cNvPr id="630871" name="Oval 87"/>
              <p:cNvSpPr>
                <a:spLocks noChangeArrowheads="1"/>
              </p:cNvSpPr>
              <p:nvPr/>
            </p:nvSpPr>
            <p:spPr bwMode="auto">
              <a:xfrm>
                <a:off x="1114" y="2386"/>
                <a:ext cx="60" cy="62"/>
              </a:xfrm>
              <a:prstGeom prst="ellipse">
                <a:avLst/>
              </a:prstGeom>
              <a:solidFill>
                <a:srgbClr val="10111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72" name="Oval 88"/>
              <p:cNvSpPr>
                <a:spLocks noChangeArrowheads="1"/>
              </p:cNvSpPr>
              <p:nvPr/>
            </p:nvSpPr>
            <p:spPr bwMode="auto">
              <a:xfrm>
                <a:off x="1060" y="2352"/>
                <a:ext cx="60" cy="62"/>
              </a:xfrm>
              <a:prstGeom prst="ellipse">
                <a:avLst/>
              </a:prstGeom>
              <a:solidFill>
                <a:srgbClr val="10111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73" name="Oval 89"/>
              <p:cNvSpPr>
                <a:spLocks noChangeArrowheads="1"/>
              </p:cNvSpPr>
              <p:nvPr/>
            </p:nvSpPr>
            <p:spPr bwMode="auto">
              <a:xfrm>
                <a:off x="1232" y="2392"/>
                <a:ext cx="60" cy="62"/>
              </a:xfrm>
              <a:prstGeom prst="ellipse">
                <a:avLst/>
              </a:prstGeom>
              <a:solidFill>
                <a:srgbClr val="10111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74" name="Oval 90"/>
              <p:cNvSpPr>
                <a:spLocks noChangeArrowheads="1"/>
              </p:cNvSpPr>
              <p:nvPr/>
            </p:nvSpPr>
            <p:spPr bwMode="auto">
              <a:xfrm>
                <a:off x="1292" y="2392"/>
                <a:ext cx="60" cy="62"/>
              </a:xfrm>
              <a:prstGeom prst="ellipse">
                <a:avLst/>
              </a:prstGeom>
              <a:solidFill>
                <a:srgbClr val="10111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75" name="Oval 91"/>
              <p:cNvSpPr>
                <a:spLocks noChangeArrowheads="1"/>
              </p:cNvSpPr>
              <p:nvPr/>
            </p:nvSpPr>
            <p:spPr bwMode="auto">
              <a:xfrm>
                <a:off x="1414" y="2375"/>
                <a:ext cx="60" cy="62"/>
              </a:xfrm>
              <a:prstGeom prst="ellipse">
                <a:avLst/>
              </a:prstGeom>
              <a:solidFill>
                <a:srgbClr val="10111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76" name="Oval 92"/>
              <p:cNvSpPr>
                <a:spLocks noChangeArrowheads="1"/>
              </p:cNvSpPr>
              <p:nvPr/>
            </p:nvSpPr>
            <p:spPr bwMode="auto">
              <a:xfrm>
                <a:off x="1352" y="2361"/>
                <a:ext cx="60" cy="62"/>
              </a:xfrm>
              <a:prstGeom prst="ellipse">
                <a:avLst/>
              </a:prstGeom>
              <a:solidFill>
                <a:srgbClr val="10111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77" name="Oval 93"/>
              <p:cNvSpPr>
                <a:spLocks noChangeArrowheads="1"/>
              </p:cNvSpPr>
              <p:nvPr/>
            </p:nvSpPr>
            <p:spPr bwMode="auto">
              <a:xfrm>
                <a:off x="1474" y="2406"/>
                <a:ext cx="60" cy="62"/>
              </a:xfrm>
              <a:prstGeom prst="ellipse">
                <a:avLst/>
              </a:prstGeom>
              <a:solidFill>
                <a:srgbClr val="10111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78" name="Oval 94"/>
              <p:cNvSpPr>
                <a:spLocks noChangeArrowheads="1"/>
              </p:cNvSpPr>
              <p:nvPr/>
            </p:nvSpPr>
            <p:spPr bwMode="auto">
              <a:xfrm>
                <a:off x="1174" y="2364"/>
                <a:ext cx="60" cy="62"/>
              </a:xfrm>
              <a:prstGeom prst="ellipse">
                <a:avLst/>
              </a:prstGeom>
              <a:solidFill>
                <a:srgbClr val="10111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809" name="Group 95"/>
            <p:cNvGrpSpPr>
              <a:grpSpLocks/>
            </p:cNvGrpSpPr>
            <p:nvPr/>
          </p:nvGrpSpPr>
          <p:grpSpPr bwMode="auto">
            <a:xfrm>
              <a:off x="4259" y="2225"/>
              <a:ext cx="87" cy="132"/>
              <a:chOff x="1440" y="2681"/>
              <a:chExt cx="277" cy="451"/>
            </a:xfrm>
          </p:grpSpPr>
          <p:sp>
            <p:nvSpPr>
              <p:cNvPr id="630880" name="Line 96"/>
              <p:cNvSpPr>
                <a:spLocks noChangeShapeType="1"/>
              </p:cNvSpPr>
              <p:nvPr/>
            </p:nvSpPr>
            <p:spPr bwMode="auto">
              <a:xfrm>
                <a:off x="1602" y="2681"/>
                <a:ext cx="0" cy="3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81" name="Oval 97"/>
              <p:cNvSpPr>
                <a:spLocks noChangeArrowheads="1"/>
              </p:cNvSpPr>
              <p:nvPr/>
            </p:nvSpPr>
            <p:spPr bwMode="auto">
              <a:xfrm>
                <a:off x="1440" y="3060"/>
                <a:ext cx="57" cy="6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82" name="Line 98"/>
              <p:cNvSpPr>
                <a:spLocks noChangeShapeType="1"/>
              </p:cNvSpPr>
              <p:nvPr/>
            </p:nvSpPr>
            <p:spPr bwMode="auto">
              <a:xfrm flipH="1">
                <a:off x="1488" y="2681"/>
                <a:ext cx="229" cy="3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83" name="Oval 99"/>
              <p:cNvSpPr>
                <a:spLocks noChangeArrowheads="1"/>
              </p:cNvSpPr>
              <p:nvPr/>
            </p:nvSpPr>
            <p:spPr bwMode="auto">
              <a:xfrm>
                <a:off x="1574" y="3067"/>
                <a:ext cx="57" cy="65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84" name="Oval 100"/>
              <p:cNvSpPr>
                <a:spLocks noChangeArrowheads="1"/>
              </p:cNvSpPr>
              <p:nvPr/>
            </p:nvSpPr>
            <p:spPr bwMode="auto">
              <a:xfrm>
                <a:off x="1590" y="2855"/>
                <a:ext cx="29" cy="2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810" name="Group 101"/>
            <p:cNvGrpSpPr>
              <a:grpSpLocks/>
            </p:cNvGrpSpPr>
            <p:nvPr/>
          </p:nvGrpSpPr>
          <p:grpSpPr bwMode="auto">
            <a:xfrm rot="-1843651">
              <a:off x="4522" y="1795"/>
              <a:ext cx="354" cy="223"/>
              <a:chOff x="2020" y="3059"/>
              <a:chExt cx="354" cy="223"/>
            </a:xfrm>
          </p:grpSpPr>
          <p:sp>
            <p:nvSpPr>
              <p:cNvPr id="630886" name="Oval 102"/>
              <p:cNvSpPr>
                <a:spLocks noChangeArrowheads="1"/>
              </p:cNvSpPr>
              <p:nvPr/>
            </p:nvSpPr>
            <p:spPr bwMode="auto">
              <a:xfrm rot="-23889990">
                <a:off x="2018" y="3136"/>
                <a:ext cx="354" cy="142"/>
              </a:xfrm>
              <a:prstGeom prst="ellipse">
                <a:avLst/>
              </a:prstGeom>
              <a:gradFill rotWithShape="1">
                <a:gsLst>
                  <a:gs pos="0">
                    <a:srgbClr val="FFCC99">
                      <a:gamma/>
                      <a:shade val="46275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87" name="Oval 103"/>
              <p:cNvSpPr>
                <a:spLocks noChangeArrowheads="1"/>
              </p:cNvSpPr>
              <p:nvPr/>
            </p:nvSpPr>
            <p:spPr bwMode="auto">
              <a:xfrm rot="-19454766">
                <a:off x="2312" y="3059"/>
                <a:ext cx="60" cy="62"/>
              </a:xfrm>
              <a:prstGeom prst="ellipse">
                <a:avLst/>
              </a:prstGeom>
              <a:solidFill>
                <a:srgbClr val="10111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811" name="Group 104"/>
            <p:cNvGrpSpPr>
              <a:grpSpLocks/>
            </p:cNvGrpSpPr>
            <p:nvPr/>
          </p:nvGrpSpPr>
          <p:grpSpPr bwMode="auto">
            <a:xfrm rot="-3519066">
              <a:off x="3468" y="1612"/>
              <a:ext cx="354" cy="223"/>
              <a:chOff x="2020" y="3059"/>
              <a:chExt cx="354" cy="223"/>
            </a:xfrm>
          </p:grpSpPr>
          <p:sp>
            <p:nvSpPr>
              <p:cNvPr id="630889" name="Oval 105"/>
              <p:cNvSpPr>
                <a:spLocks noChangeArrowheads="1"/>
              </p:cNvSpPr>
              <p:nvPr/>
            </p:nvSpPr>
            <p:spPr bwMode="auto">
              <a:xfrm rot="-23889990">
                <a:off x="2019" y="3136"/>
                <a:ext cx="354" cy="142"/>
              </a:xfrm>
              <a:prstGeom prst="ellipse">
                <a:avLst/>
              </a:prstGeom>
              <a:gradFill rotWithShape="1">
                <a:gsLst>
                  <a:gs pos="0">
                    <a:srgbClr val="FFCC99">
                      <a:gamma/>
                      <a:shade val="46275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90" name="Oval 106"/>
              <p:cNvSpPr>
                <a:spLocks noChangeArrowheads="1"/>
              </p:cNvSpPr>
              <p:nvPr/>
            </p:nvSpPr>
            <p:spPr bwMode="auto">
              <a:xfrm rot="-19454766">
                <a:off x="2310" y="3056"/>
                <a:ext cx="60" cy="62"/>
              </a:xfrm>
              <a:prstGeom prst="ellipse">
                <a:avLst/>
              </a:prstGeom>
              <a:solidFill>
                <a:srgbClr val="10111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sp>
          <p:nvSpPr>
            <p:cNvPr id="630891" name="Oval 107"/>
            <p:cNvSpPr>
              <a:spLocks noChangeArrowheads="1"/>
            </p:cNvSpPr>
            <p:nvPr/>
          </p:nvSpPr>
          <p:spPr bwMode="auto">
            <a:xfrm rot="-44240303">
              <a:off x="4039" y="1942"/>
              <a:ext cx="354" cy="142"/>
            </a:xfrm>
            <a:prstGeom prst="ellipse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892" name="Oval 108"/>
            <p:cNvSpPr>
              <a:spLocks noChangeArrowheads="1"/>
            </p:cNvSpPr>
            <p:nvPr/>
          </p:nvSpPr>
          <p:spPr bwMode="auto">
            <a:xfrm rot="-16878596">
              <a:off x="4359" y="1932"/>
              <a:ext cx="60" cy="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72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grpSp>
          <p:nvGrpSpPr>
            <p:cNvPr id="29814" name="Group 109"/>
            <p:cNvGrpSpPr>
              <a:grpSpLocks/>
            </p:cNvGrpSpPr>
            <p:nvPr/>
          </p:nvGrpSpPr>
          <p:grpSpPr bwMode="auto">
            <a:xfrm>
              <a:off x="3905" y="1553"/>
              <a:ext cx="142" cy="389"/>
              <a:chOff x="2879" y="1200"/>
              <a:chExt cx="142" cy="389"/>
            </a:xfrm>
          </p:grpSpPr>
          <p:sp>
            <p:nvSpPr>
              <p:cNvPr id="630894" name="Oval 110"/>
              <p:cNvSpPr>
                <a:spLocks noChangeArrowheads="1"/>
              </p:cNvSpPr>
              <p:nvPr/>
            </p:nvSpPr>
            <p:spPr bwMode="auto">
              <a:xfrm rot="-27409054">
                <a:off x="2773" y="1341"/>
                <a:ext cx="354" cy="142"/>
              </a:xfrm>
              <a:prstGeom prst="ellipse">
                <a:avLst/>
              </a:prstGeom>
              <a:gradFill rotWithShape="1">
                <a:gsLst>
                  <a:gs pos="0">
                    <a:srgbClr val="FFCC99">
                      <a:gamma/>
                      <a:shade val="46275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95" name="Oval 111"/>
              <p:cNvSpPr>
                <a:spLocks noChangeArrowheads="1"/>
              </p:cNvSpPr>
              <p:nvPr/>
            </p:nvSpPr>
            <p:spPr bwMode="auto">
              <a:xfrm>
                <a:off x="2897" y="1200"/>
                <a:ext cx="60" cy="62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alpha val="72000"/>
                    </a:schemeClr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</p:grpSp>
      <p:grpSp>
        <p:nvGrpSpPr>
          <p:cNvPr id="630896" name="Group 112"/>
          <p:cNvGrpSpPr>
            <a:grpSpLocks/>
          </p:cNvGrpSpPr>
          <p:nvPr/>
        </p:nvGrpSpPr>
        <p:grpSpPr bwMode="auto">
          <a:xfrm>
            <a:off x="6581775" y="1831975"/>
            <a:ext cx="825500" cy="979488"/>
            <a:chOff x="3981" y="1078"/>
            <a:chExt cx="520" cy="617"/>
          </a:xfrm>
        </p:grpSpPr>
        <p:grpSp>
          <p:nvGrpSpPr>
            <p:cNvPr id="29797" name="Group 113"/>
            <p:cNvGrpSpPr>
              <a:grpSpLocks/>
            </p:cNvGrpSpPr>
            <p:nvPr/>
          </p:nvGrpSpPr>
          <p:grpSpPr bwMode="auto">
            <a:xfrm>
              <a:off x="3981" y="1078"/>
              <a:ext cx="520" cy="490"/>
              <a:chOff x="3892" y="981"/>
              <a:chExt cx="1497" cy="1406"/>
            </a:xfrm>
          </p:grpSpPr>
          <p:sp>
            <p:nvSpPr>
              <p:cNvPr id="630898" name="Oval 114"/>
              <p:cNvSpPr>
                <a:spLocks noChangeArrowheads="1"/>
              </p:cNvSpPr>
              <p:nvPr/>
            </p:nvSpPr>
            <p:spPr bwMode="auto">
              <a:xfrm>
                <a:off x="3892" y="981"/>
                <a:ext cx="1497" cy="1406"/>
              </a:xfrm>
              <a:prstGeom prst="ellipse">
                <a:avLst/>
              </a:prstGeom>
              <a:gradFill rotWithShape="1">
                <a:gsLst>
                  <a:gs pos="0">
                    <a:srgbClr val="C1CEFF">
                      <a:gamma/>
                      <a:shade val="46275"/>
                      <a:invGamma/>
                    </a:srgbClr>
                  </a:gs>
                  <a:gs pos="50000">
                    <a:srgbClr val="C1CEFF"/>
                  </a:gs>
                  <a:gs pos="100000">
                    <a:srgbClr val="C1CE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899" name="Oval 115"/>
              <p:cNvSpPr>
                <a:spLocks noChangeArrowheads="1"/>
              </p:cNvSpPr>
              <p:nvPr/>
            </p:nvSpPr>
            <p:spPr bwMode="auto">
              <a:xfrm>
                <a:off x="4013" y="1107"/>
                <a:ext cx="1177" cy="1191"/>
              </a:xfrm>
              <a:prstGeom prst="ellipse">
                <a:avLst/>
              </a:prstGeom>
              <a:solidFill>
                <a:srgbClr val="000000">
                  <a:alpha val="42000"/>
                </a:srgbClr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sp>
          <p:nvSpPr>
            <p:cNvPr id="630900" name="Oval 116"/>
            <p:cNvSpPr>
              <a:spLocks noChangeArrowheads="1"/>
            </p:cNvSpPr>
            <p:nvPr/>
          </p:nvSpPr>
          <p:spPr bwMode="auto">
            <a:xfrm rot="4751826">
              <a:off x="4157" y="1522"/>
              <a:ext cx="232" cy="113"/>
            </a:xfrm>
            <a:prstGeom prst="ellipse">
              <a:avLst/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</p:grpSp>
      <p:grpSp>
        <p:nvGrpSpPr>
          <p:cNvPr id="29703" name="Group 117"/>
          <p:cNvGrpSpPr>
            <a:grpSpLocks/>
          </p:cNvGrpSpPr>
          <p:nvPr/>
        </p:nvGrpSpPr>
        <p:grpSpPr bwMode="auto">
          <a:xfrm rot="5240105">
            <a:off x="3264694" y="2120106"/>
            <a:ext cx="825500" cy="979488"/>
            <a:chOff x="3981" y="1078"/>
            <a:chExt cx="520" cy="617"/>
          </a:xfrm>
        </p:grpSpPr>
        <p:grpSp>
          <p:nvGrpSpPr>
            <p:cNvPr id="29793" name="Group 118"/>
            <p:cNvGrpSpPr>
              <a:grpSpLocks/>
            </p:cNvGrpSpPr>
            <p:nvPr/>
          </p:nvGrpSpPr>
          <p:grpSpPr bwMode="auto">
            <a:xfrm>
              <a:off x="3981" y="1078"/>
              <a:ext cx="520" cy="490"/>
              <a:chOff x="3892" y="981"/>
              <a:chExt cx="1497" cy="1406"/>
            </a:xfrm>
          </p:grpSpPr>
          <p:sp>
            <p:nvSpPr>
              <p:cNvPr id="630903" name="Oval 119"/>
              <p:cNvSpPr>
                <a:spLocks noChangeArrowheads="1"/>
              </p:cNvSpPr>
              <p:nvPr/>
            </p:nvSpPr>
            <p:spPr bwMode="auto">
              <a:xfrm>
                <a:off x="3892" y="981"/>
                <a:ext cx="1497" cy="1406"/>
              </a:xfrm>
              <a:prstGeom prst="ellipse">
                <a:avLst/>
              </a:prstGeom>
              <a:gradFill rotWithShape="1">
                <a:gsLst>
                  <a:gs pos="0">
                    <a:srgbClr val="C1CEFF">
                      <a:gamma/>
                      <a:shade val="46275"/>
                      <a:invGamma/>
                    </a:srgbClr>
                  </a:gs>
                  <a:gs pos="50000">
                    <a:srgbClr val="C1CEFF"/>
                  </a:gs>
                  <a:gs pos="100000">
                    <a:srgbClr val="C1CE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04" name="Oval 120"/>
              <p:cNvSpPr>
                <a:spLocks noChangeArrowheads="1"/>
              </p:cNvSpPr>
              <p:nvPr/>
            </p:nvSpPr>
            <p:spPr bwMode="auto">
              <a:xfrm>
                <a:off x="4008" y="1119"/>
                <a:ext cx="1177" cy="1191"/>
              </a:xfrm>
              <a:prstGeom prst="ellipse">
                <a:avLst/>
              </a:prstGeom>
              <a:solidFill>
                <a:srgbClr val="000000">
                  <a:alpha val="42000"/>
                </a:srgbClr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sp>
          <p:nvSpPr>
            <p:cNvPr id="630905" name="Oval 121"/>
            <p:cNvSpPr>
              <a:spLocks noChangeArrowheads="1"/>
            </p:cNvSpPr>
            <p:nvPr/>
          </p:nvSpPr>
          <p:spPr bwMode="auto">
            <a:xfrm rot="4751826">
              <a:off x="4153" y="1522"/>
              <a:ext cx="232" cy="113"/>
            </a:xfrm>
            <a:prstGeom prst="ellipse">
              <a:avLst/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</p:grpSp>
      <p:grpSp>
        <p:nvGrpSpPr>
          <p:cNvPr id="29704" name="Group 122"/>
          <p:cNvGrpSpPr>
            <a:grpSpLocks/>
          </p:cNvGrpSpPr>
          <p:nvPr/>
        </p:nvGrpSpPr>
        <p:grpSpPr bwMode="auto">
          <a:xfrm>
            <a:off x="5037138" y="5522913"/>
            <a:ext cx="277812" cy="277812"/>
            <a:chOff x="3981" y="1078"/>
            <a:chExt cx="520" cy="617"/>
          </a:xfrm>
        </p:grpSpPr>
        <p:grpSp>
          <p:nvGrpSpPr>
            <p:cNvPr id="29789" name="Group 123"/>
            <p:cNvGrpSpPr>
              <a:grpSpLocks/>
            </p:cNvGrpSpPr>
            <p:nvPr/>
          </p:nvGrpSpPr>
          <p:grpSpPr bwMode="auto">
            <a:xfrm>
              <a:off x="3981" y="1078"/>
              <a:ext cx="520" cy="490"/>
              <a:chOff x="3892" y="981"/>
              <a:chExt cx="1497" cy="1406"/>
            </a:xfrm>
          </p:grpSpPr>
          <p:sp>
            <p:nvSpPr>
              <p:cNvPr id="630908" name="Oval 124"/>
              <p:cNvSpPr>
                <a:spLocks noChangeArrowheads="1"/>
              </p:cNvSpPr>
              <p:nvPr/>
            </p:nvSpPr>
            <p:spPr bwMode="auto">
              <a:xfrm>
                <a:off x="3892" y="981"/>
                <a:ext cx="1497" cy="1406"/>
              </a:xfrm>
              <a:prstGeom prst="ellipse">
                <a:avLst/>
              </a:prstGeom>
              <a:gradFill rotWithShape="1">
                <a:gsLst>
                  <a:gs pos="0">
                    <a:srgbClr val="C1CEFF">
                      <a:gamma/>
                      <a:shade val="46275"/>
                      <a:invGamma/>
                    </a:srgbClr>
                  </a:gs>
                  <a:gs pos="50000">
                    <a:srgbClr val="C1CEFF"/>
                  </a:gs>
                  <a:gs pos="100000">
                    <a:srgbClr val="C1CE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09" name="Oval 125"/>
              <p:cNvSpPr>
                <a:spLocks noChangeArrowheads="1"/>
              </p:cNvSpPr>
              <p:nvPr/>
            </p:nvSpPr>
            <p:spPr bwMode="auto">
              <a:xfrm>
                <a:off x="4012" y="1113"/>
                <a:ext cx="1180" cy="1184"/>
              </a:xfrm>
              <a:prstGeom prst="ellipse">
                <a:avLst/>
              </a:prstGeom>
              <a:solidFill>
                <a:srgbClr val="000000">
                  <a:alpha val="42000"/>
                </a:srgbClr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sp>
          <p:nvSpPr>
            <p:cNvPr id="630910" name="Oval 126"/>
            <p:cNvSpPr>
              <a:spLocks noChangeArrowheads="1"/>
            </p:cNvSpPr>
            <p:nvPr/>
          </p:nvSpPr>
          <p:spPr bwMode="auto">
            <a:xfrm rot="4751826">
              <a:off x="4156" y="1522"/>
              <a:ext cx="233" cy="113"/>
            </a:xfrm>
            <a:prstGeom prst="ellipse">
              <a:avLst/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</p:grpSp>
      <p:sp>
        <p:nvSpPr>
          <p:cNvPr id="630911" name="Text Box 127"/>
          <p:cNvSpPr txBox="1">
            <a:spLocks noChangeArrowheads="1"/>
          </p:cNvSpPr>
          <p:nvPr/>
        </p:nvSpPr>
        <p:spPr bwMode="auto">
          <a:xfrm>
            <a:off x="1585913" y="5456238"/>
            <a:ext cx="622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0B0C0D"/>
                </a:solidFill>
                <a:cs typeface="+mn-cs"/>
              </a:rPr>
              <a:t>RNA</a:t>
            </a:r>
          </a:p>
        </p:txBody>
      </p:sp>
      <p:sp>
        <p:nvSpPr>
          <p:cNvPr id="630912" name="Text Box 128"/>
          <p:cNvSpPr txBox="1">
            <a:spLocks noChangeArrowheads="1"/>
          </p:cNvSpPr>
          <p:nvPr/>
        </p:nvSpPr>
        <p:spPr bwMode="auto">
          <a:xfrm>
            <a:off x="3467100" y="5527675"/>
            <a:ext cx="884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0B0C0D"/>
                </a:solidFill>
                <a:cs typeface="+mn-cs"/>
              </a:rPr>
              <a:t>Protein</a:t>
            </a:r>
          </a:p>
        </p:txBody>
      </p:sp>
      <p:sp>
        <p:nvSpPr>
          <p:cNvPr id="630913" name="Text Box 129"/>
          <p:cNvSpPr txBox="1">
            <a:spLocks noChangeArrowheads="1"/>
          </p:cNvSpPr>
          <p:nvPr/>
        </p:nvSpPr>
        <p:spPr bwMode="auto">
          <a:xfrm>
            <a:off x="7702550" y="54721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0B0C0D"/>
                </a:solidFill>
                <a:cs typeface="+mn-cs"/>
              </a:rPr>
              <a:t>MHC-I</a:t>
            </a:r>
          </a:p>
        </p:txBody>
      </p:sp>
      <p:sp>
        <p:nvSpPr>
          <p:cNvPr id="630914" name="Text Box 130"/>
          <p:cNvSpPr txBox="1">
            <a:spLocks noChangeArrowheads="1"/>
          </p:cNvSpPr>
          <p:nvPr/>
        </p:nvSpPr>
        <p:spPr bwMode="auto">
          <a:xfrm>
            <a:off x="5480050" y="5457825"/>
            <a:ext cx="83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0B0C0D"/>
                </a:solidFill>
                <a:cs typeface="+mn-cs"/>
              </a:rPr>
              <a:t>T-Zelle</a:t>
            </a:r>
          </a:p>
        </p:txBody>
      </p:sp>
      <p:sp>
        <p:nvSpPr>
          <p:cNvPr id="630915" name="Text Box 131"/>
          <p:cNvSpPr txBox="1">
            <a:spLocks noChangeArrowheads="1"/>
          </p:cNvSpPr>
          <p:nvPr/>
        </p:nvSpPr>
        <p:spPr bwMode="auto">
          <a:xfrm>
            <a:off x="1765300" y="4821238"/>
            <a:ext cx="163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0B0C0D"/>
                </a:solidFill>
                <a:cs typeface="+mn-cs"/>
              </a:rPr>
              <a:t>Gesunde Zelle </a:t>
            </a:r>
          </a:p>
        </p:txBody>
      </p:sp>
      <p:sp>
        <p:nvSpPr>
          <p:cNvPr id="630916" name="Text Box 132"/>
          <p:cNvSpPr txBox="1">
            <a:spLocks noChangeArrowheads="1"/>
          </p:cNvSpPr>
          <p:nvPr/>
        </p:nvSpPr>
        <p:spPr bwMode="auto">
          <a:xfrm>
            <a:off x="5057775" y="4811713"/>
            <a:ext cx="1906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0B0C0D"/>
                </a:solidFill>
                <a:cs typeface="+mn-cs"/>
              </a:rPr>
              <a:t>Prostatakarzinom</a:t>
            </a:r>
          </a:p>
        </p:txBody>
      </p:sp>
      <p:grpSp>
        <p:nvGrpSpPr>
          <p:cNvPr id="29711" name="Group 133"/>
          <p:cNvGrpSpPr>
            <a:grpSpLocks/>
          </p:cNvGrpSpPr>
          <p:nvPr/>
        </p:nvGrpSpPr>
        <p:grpSpPr bwMode="auto">
          <a:xfrm>
            <a:off x="1055688" y="2627313"/>
            <a:ext cx="3379787" cy="2319337"/>
            <a:chOff x="584" y="1670"/>
            <a:chExt cx="2129" cy="1461"/>
          </a:xfrm>
        </p:grpSpPr>
        <p:sp>
          <p:nvSpPr>
            <p:cNvPr id="630918" name="Freeform 134"/>
            <p:cNvSpPr>
              <a:spLocks/>
            </p:cNvSpPr>
            <p:nvPr/>
          </p:nvSpPr>
          <p:spPr bwMode="auto">
            <a:xfrm rot="1942744">
              <a:off x="584" y="1857"/>
              <a:ext cx="2129" cy="1274"/>
            </a:xfrm>
            <a:custGeom>
              <a:avLst/>
              <a:gdLst>
                <a:gd name="T0" fmla="*/ 336 w 448"/>
                <a:gd name="T1" fmla="*/ 8 h 184"/>
                <a:gd name="T2" fmla="*/ 272 w 448"/>
                <a:gd name="T3" fmla="*/ 8 h 184"/>
                <a:gd name="T4" fmla="*/ 232 w 448"/>
                <a:gd name="T5" fmla="*/ 8 h 184"/>
                <a:gd name="T6" fmla="*/ 200 w 448"/>
                <a:gd name="T7" fmla="*/ 8 h 184"/>
                <a:gd name="T8" fmla="*/ 168 w 448"/>
                <a:gd name="T9" fmla="*/ 16 h 184"/>
                <a:gd name="T10" fmla="*/ 136 w 448"/>
                <a:gd name="T11" fmla="*/ 24 h 184"/>
                <a:gd name="T12" fmla="*/ 112 w 448"/>
                <a:gd name="T13" fmla="*/ 40 h 184"/>
                <a:gd name="T14" fmla="*/ 88 w 448"/>
                <a:gd name="T15" fmla="*/ 56 h 184"/>
                <a:gd name="T16" fmla="*/ 56 w 448"/>
                <a:gd name="T17" fmla="*/ 96 h 184"/>
                <a:gd name="T18" fmla="*/ 24 w 448"/>
                <a:gd name="T19" fmla="*/ 136 h 184"/>
                <a:gd name="T20" fmla="*/ 8 w 448"/>
                <a:gd name="T21" fmla="*/ 152 h 184"/>
                <a:gd name="T22" fmla="*/ 0 w 448"/>
                <a:gd name="T23" fmla="*/ 168 h 184"/>
                <a:gd name="T24" fmla="*/ 0 w 448"/>
                <a:gd name="T25" fmla="*/ 184 h 184"/>
                <a:gd name="T26" fmla="*/ 24 w 448"/>
                <a:gd name="T27" fmla="*/ 176 h 184"/>
                <a:gd name="T28" fmla="*/ 64 w 448"/>
                <a:gd name="T29" fmla="*/ 176 h 184"/>
                <a:gd name="T30" fmla="*/ 128 w 448"/>
                <a:gd name="T31" fmla="*/ 176 h 184"/>
                <a:gd name="T32" fmla="*/ 184 w 448"/>
                <a:gd name="T33" fmla="*/ 176 h 184"/>
                <a:gd name="T34" fmla="*/ 216 w 448"/>
                <a:gd name="T35" fmla="*/ 176 h 184"/>
                <a:gd name="T36" fmla="*/ 248 w 448"/>
                <a:gd name="T37" fmla="*/ 160 h 184"/>
                <a:gd name="T38" fmla="*/ 280 w 448"/>
                <a:gd name="T39" fmla="*/ 144 h 184"/>
                <a:gd name="T40" fmla="*/ 320 w 448"/>
                <a:gd name="T41" fmla="*/ 104 h 184"/>
                <a:gd name="T42" fmla="*/ 352 w 448"/>
                <a:gd name="T43" fmla="*/ 72 h 184"/>
                <a:gd name="T44" fmla="*/ 376 w 448"/>
                <a:gd name="T45" fmla="*/ 48 h 184"/>
                <a:gd name="T46" fmla="*/ 408 w 448"/>
                <a:gd name="T47" fmla="*/ 24 h 184"/>
                <a:gd name="T48" fmla="*/ 432 w 448"/>
                <a:gd name="T49" fmla="*/ 8 h 184"/>
                <a:gd name="T50" fmla="*/ 448 w 448"/>
                <a:gd name="T51" fmla="*/ 0 h 184"/>
                <a:gd name="T52" fmla="*/ 448 w 448"/>
                <a:gd name="T53" fmla="*/ 0 h 184"/>
                <a:gd name="T54" fmla="*/ 440 w 448"/>
                <a:gd name="T55" fmla="*/ 0 h 184"/>
                <a:gd name="T56" fmla="*/ 424 w 448"/>
                <a:gd name="T57" fmla="*/ 8 h 184"/>
                <a:gd name="T58" fmla="*/ 408 w 448"/>
                <a:gd name="T59" fmla="*/ 8 h 184"/>
                <a:gd name="T60" fmla="*/ 384 w 448"/>
                <a:gd name="T61" fmla="*/ 8 h 184"/>
                <a:gd name="T62" fmla="*/ 376 w 448"/>
                <a:gd name="T63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8" h="184">
                  <a:moveTo>
                    <a:pt x="368" y="8"/>
                  </a:moveTo>
                  <a:lnTo>
                    <a:pt x="336" y="8"/>
                  </a:lnTo>
                  <a:lnTo>
                    <a:pt x="304" y="8"/>
                  </a:lnTo>
                  <a:lnTo>
                    <a:pt x="272" y="8"/>
                  </a:lnTo>
                  <a:lnTo>
                    <a:pt x="248" y="0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0" y="8"/>
                  </a:lnTo>
                  <a:lnTo>
                    <a:pt x="184" y="8"/>
                  </a:lnTo>
                  <a:lnTo>
                    <a:pt x="168" y="16"/>
                  </a:lnTo>
                  <a:lnTo>
                    <a:pt x="152" y="16"/>
                  </a:lnTo>
                  <a:lnTo>
                    <a:pt x="136" y="24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72" y="72"/>
                  </a:lnTo>
                  <a:lnTo>
                    <a:pt x="56" y="96"/>
                  </a:lnTo>
                  <a:lnTo>
                    <a:pt x="32" y="120"/>
                  </a:lnTo>
                  <a:lnTo>
                    <a:pt x="24" y="136"/>
                  </a:lnTo>
                  <a:lnTo>
                    <a:pt x="16" y="144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4" y="176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8" y="176"/>
                  </a:lnTo>
                  <a:lnTo>
                    <a:pt x="128" y="176"/>
                  </a:lnTo>
                  <a:lnTo>
                    <a:pt x="160" y="176"/>
                  </a:lnTo>
                  <a:lnTo>
                    <a:pt x="184" y="176"/>
                  </a:lnTo>
                  <a:lnTo>
                    <a:pt x="200" y="176"/>
                  </a:lnTo>
                  <a:lnTo>
                    <a:pt x="216" y="176"/>
                  </a:lnTo>
                  <a:lnTo>
                    <a:pt x="232" y="168"/>
                  </a:lnTo>
                  <a:lnTo>
                    <a:pt x="248" y="160"/>
                  </a:lnTo>
                  <a:lnTo>
                    <a:pt x="264" y="152"/>
                  </a:lnTo>
                  <a:lnTo>
                    <a:pt x="280" y="144"/>
                  </a:lnTo>
                  <a:lnTo>
                    <a:pt x="304" y="128"/>
                  </a:lnTo>
                  <a:lnTo>
                    <a:pt x="320" y="104"/>
                  </a:lnTo>
                  <a:lnTo>
                    <a:pt x="336" y="88"/>
                  </a:lnTo>
                  <a:lnTo>
                    <a:pt x="352" y="72"/>
                  </a:lnTo>
                  <a:lnTo>
                    <a:pt x="360" y="56"/>
                  </a:lnTo>
                  <a:lnTo>
                    <a:pt x="376" y="48"/>
                  </a:lnTo>
                  <a:lnTo>
                    <a:pt x="400" y="32"/>
                  </a:lnTo>
                  <a:lnTo>
                    <a:pt x="408" y="24"/>
                  </a:lnTo>
                  <a:lnTo>
                    <a:pt x="416" y="16"/>
                  </a:lnTo>
                  <a:lnTo>
                    <a:pt x="432" y="8"/>
                  </a:lnTo>
                  <a:lnTo>
                    <a:pt x="440" y="8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32" y="8"/>
                  </a:lnTo>
                  <a:lnTo>
                    <a:pt x="424" y="8"/>
                  </a:lnTo>
                  <a:lnTo>
                    <a:pt x="424" y="8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84" y="8"/>
                  </a:lnTo>
                  <a:lnTo>
                    <a:pt x="376" y="8"/>
                  </a:lnTo>
                  <a:lnTo>
                    <a:pt x="376" y="8"/>
                  </a:lnTo>
                  <a:lnTo>
                    <a:pt x="368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919" name="Oval 135"/>
            <p:cNvSpPr>
              <a:spLocks noChangeArrowheads="1"/>
            </p:cNvSpPr>
            <p:nvPr/>
          </p:nvSpPr>
          <p:spPr bwMode="auto">
            <a:xfrm rot="-4483138">
              <a:off x="2215" y="2199"/>
              <a:ext cx="354" cy="142"/>
            </a:xfrm>
            <a:prstGeom prst="ellipse">
              <a:avLst/>
            </a:prstGeom>
            <a:gradFill rotWithShape="1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630920" name="Oval 136"/>
            <p:cNvSpPr>
              <a:spLocks noChangeArrowheads="1"/>
            </p:cNvSpPr>
            <p:nvPr/>
          </p:nvSpPr>
          <p:spPr bwMode="auto">
            <a:xfrm>
              <a:off x="2417" y="2062"/>
              <a:ext cx="60" cy="62"/>
            </a:xfrm>
            <a:prstGeom prst="ellipse">
              <a:avLst/>
            </a:prstGeom>
            <a:solidFill>
              <a:srgbClr val="0B0C0D">
                <a:alpha val="98000"/>
              </a:srgb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grpSp>
          <p:nvGrpSpPr>
            <p:cNvPr id="29717" name="Group 137"/>
            <p:cNvGrpSpPr>
              <a:grpSpLocks/>
            </p:cNvGrpSpPr>
            <p:nvPr/>
          </p:nvGrpSpPr>
          <p:grpSpPr bwMode="auto">
            <a:xfrm>
              <a:off x="882" y="2561"/>
              <a:ext cx="342" cy="75"/>
              <a:chOff x="2291" y="2850"/>
              <a:chExt cx="342" cy="75"/>
            </a:xfrm>
          </p:grpSpPr>
          <p:sp>
            <p:nvSpPr>
              <p:cNvPr id="630922" name="Line 138"/>
              <p:cNvSpPr>
                <a:spLocks noChangeShapeType="1"/>
              </p:cNvSpPr>
              <p:nvPr/>
            </p:nvSpPr>
            <p:spPr bwMode="auto">
              <a:xfrm rot="-152612">
                <a:off x="2296" y="2862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23" name="Line 139"/>
              <p:cNvSpPr>
                <a:spLocks noChangeShapeType="1"/>
              </p:cNvSpPr>
              <p:nvPr/>
            </p:nvSpPr>
            <p:spPr bwMode="auto">
              <a:xfrm rot="21447388" flipV="1">
                <a:off x="2291" y="2914"/>
                <a:ext cx="341" cy="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24" name="Line 140"/>
              <p:cNvSpPr>
                <a:spLocks noChangeShapeType="1"/>
              </p:cNvSpPr>
              <p:nvPr/>
            </p:nvSpPr>
            <p:spPr bwMode="auto">
              <a:xfrm rot="-152612">
                <a:off x="2324" y="2863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25" name="Line 141"/>
              <p:cNvSpPr>
                <a:spLocks noChangeShapeType="1"/>
              </p:cNvSpPr>
              <p:nvPr/>
            </p:nvSpPr>
            <p:spPr bwMode="auto">
              <a:xfrm rot="-152612">
                <a:off x="2350" y="2860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26" name="Line 142"/>
              <p:cNvSpPr>
                <a:spLocks noChangeShapeType="1"/>
              </p:cNvSpPr>
              <p:nvPr/>
            </p:nvSpPr>
            <p:spPr bwMode="auto">
              <a:xfrm rot="-152612">
                <a:off x="2378" y="2859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27" name="Line 143"/>
              <p:cNvSpPr>
                <a:spLocks noChangeShapeType="1"/>
              </p:cNvSpPr>
              <p:nvPr/>
            </p:nvSpPr>
            <p:spPr bwMode="auto">
              <a:xfrm rot="-152612">
                <a:off x="2406" y="2859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28" name="Line 144"/>
              <p:cNvSpPr>
                <a:spLocks noChangeShapeType="1"/>
              </p:cNvSpPr>
              <p:nvPr/>
            </p:nvSpPr>
            <p:spPr bwMode="auto">
              <a:xfrm rot="-152612">
                <a:off x="2431" y="2856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29" name="Line 145"/>
              <p:cNvSpPr>
                <a:spLocks noChangeShapeType="1"/>
              </p:cNvSpPr>
              <p:nvPr/>
            </p:nvSpPr>
            <p:spPr bwMode="auto">
              <a:xfrm rot="-152612">
                <a:off x="2457" y="2857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30" name="Line 146"/>
              <p:cNvSpPr>
                <a:spLocks noChangeShapeType="1"/>
              </p:cNvSpPr>
              <p:nvPr/>
            </p:nvSpPr>
            <p:spPr bwMode="auto">
              <a:xfrm rot="-152612">
                <a:off x="2485" y="2858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31" name="Line 147"/>
              <p:cNvSpPr>
                <a:spLocks noChangeShapeType="1"/>
              </p:cNvSpPr>
              <p:nvPr/>
            </p:nvSpPr>
            <p:spPr bwMode="auto">
              <a:xfrm rot="-152612">
                <a:off x="2510" y="2855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32" name="Line 148"/>
              <p:cNvSpPr>
                <a:spLocks noChangeShapeType="1"/>
              </p:cNvSpPr>
              <p:nvPr/>
            </p:nvSpPr>
            <p:spPr bwMode="auto">
              <a:xfrm rot="-152612">
                <a:off x="2534" y="2856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33" name="Line 149"/>
              <p:cNvSpPr>
                <a:spLocks noChangeShapeType="1"/>
              </p:cNvSpPr>
              <p:nvPr/>
            </p:nvSpPr>
            <p:spPr bwMode="auto">
              <a:xfrm rot="-152612">
                <a:off x="2562" y="2856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34" name="Line 150"/>
              <p:cNvSpPr>
                <a:spLocks noChangeShapeType="1"/>
              </p:cNvSpPr>
              <p:nvPr/>
            </p:nvSpPr>
            <p:spPr bwMode="auto">
              <a:xfrm rot="-152612">
                <a:off x="2587" y="2853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35" name="Line 151"/>
              <p:cNvSpPr>
                <a:spLocks noChangeShapeType="1"/>
              </p:cNvSpPr>
              <p:nvPr/>
            </p:nvSpPr>
            <p:spPr bwMode="auto">
              <a:xfrm rot="-152612">
                <a:off x="2605" y="2850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36" name="Line 152"/>
              <p:cNvSpPr>
                <a:spLocks noChangeShapeType="1"/>
              </p:cNvSpPr>
              <p:nvPr/>
            </p:nvSpPr>
            <p:spPr bwMode="auto">
              <a:xfrm rot="-152612">
                <a:off x="2633" y="2851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sp>
          <p:nvSpPr>
            <p:cNvPr id="630937" name="Freeform 153"/>
            <p:cNvSpPr>
              <a:spLocks/>
            </p:cNvSpPr>
            <p:nvPr/>
          </p:nvSpPr>
          <p:spPr bwMode="auto">
            <a:xfrm rot="1942744">
              <a:off x="1351" y="2460"/>
              <a:ext cx="295" cy="389"/>
            </a:xfrm>
            <a:custGeom>
              <a:avLst/>
              <a:gdLst>
                <a:gd name="T0" fmla="*/ 127 w 164"/>
                <a:gd name="T1" fmla="*/ 2 h 147"/>
                <a:gd name="T2" fmla="*/ 0 w 164"/>
                <a:gd name="T3" fmla="*/ 56 h 147"/>
                <a:gd name="T4" fmla="*/ 9 w 164"/>
                <a:gd name="T5" fmla="*/ 111 h 147"/>
                <a:gd name="T6" fmla="*/ 109 w 164"/>
                <a:gd name="T7" fmla="*/ 147 h 147"/>
                <a:gd name="T8" fmla="*/ 164 w 164"/>
                <a:gd name="T9" fmla="*/ 47 h 147"/>
                <a:gd name="T10" fmla="*/ 127 w 164"/>
                <a:gd name="T11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47">
                  <a:moveTo>
                    <a:pt x="127" y="2"/>
                  </a:moveTo>
                  <a:cubicBezTo>
                    <a:pt x="56" y="12"/>
                    <a:pt x="41" y="0"/>
                    <a:pt x="0" y="56"/>
                  </a:cubicBezTo>
                  <a:cubicBezTo>
                    <a:pt x="3" y="74"/>
                    <a:pt x="0" y="94"/>
                    <a:pt x="9" y="111"/>
                  </a:cubicBezTo>
                  <a:cubicBezTo>
                    <a:pt x="21" y="136"/>
                    <a:pt x="88" y="142"/>
                    <a:pt x="109" y="147"/>
                  </a:cubicBezTo>
                  <a:cubicBezTo>
                    <a:pt x="140" y="115"/>
                    <a:pt x="153" y="90"/>
                    <a:pt x="164" y="47"/>
                  </a:cubicBezTo>
                  <a:cubicBezTo>
                    <a:pt x="151" y="9"/>
                    <a:pt x="162" y="25"/>
                    <a:pt x="127" y="2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333333"/>
                </a:solidFill>
                <a:cs typeface="+mn-cs"/>
              </a:endParaRPr>
            </a:p>
          </p:txBody>
        </p:sp>
        <p:grpSp>
          <p:nvGrpSpPr>
            <p:cNvPr id="29719" name="Group 154"/>
            <p:cNvGrpSpPr>
              <a:grpSpLocks/>
            </p:cNvGrpSpPr>
            <p:nvPr/>
          </p:nvGrpSpPr>
          <p:grpSpPr bwMode="auto">
            <a:xfrm>
              <a:off x="1792" y="2494"/>
              <a:ext cx="342" cy="75"/>
              <a:chOff x="2291" y="2850"/>
              <a:chExt cx="342" cy="75"/>
            </a:xfrm>
          </p:grpSpPr>
          <p:sp>
            <p:nvSpPr>
              <p:cNvPr id="630939" name="Line 155"/>
              <p:cNvSpPr>
                <a:spLocks noChangeShapeType="1"/>
              </p:cNvSpPr>
              <p:nvPr/>
            </p:nvSpPr>
            <p:spPr bwMode="auto">
              <a:xfrm rot="-152612">
                <a:off x="2296" y="2862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40" name="Line 156"/>
              <p:cNvSpPr>
                <a:spLocks noChangeShapeType="1"/>
              </p:cNvSpPr>
              <p:nvPr/>
            </p:nvSpPr>
            <p:spPr bwMode="auto">
              <a:xfrm rot="21447388" flipV="1">
                <a:off x="2291" y="2914"/>
                <a:ext cx="341" cy="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41" name="Line 157"/>
              <p:cNvSpPr>
                <a:spLocks noChangeShapeType="1"/>
              </p:cNvSpPr>
              <p:nvPr/>
            </p:nvSpPr>
            <p:spPr bwMode="auto">
              <a:xfrm rot="-152612">
                <a:off x="2324" y="2863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42" name="Line 158"/>
              <p:cNvSpPr>
                <a:spLocks noChangeShapeType="1"/>
              </p:cNvSpPr>
              <p:nvPr/>
            </p:nvSpPr>
            <p:spPr bwMode="auto">
              <a:xfrm rot="-152612">
                <a:off x="2350" y="2860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43" name="Line 159"/>
              <p:cNvSpPr>
                <a:spLocks noChangeShapeType="1"/>
              </p:cNvSpPr>
              <p:nvPr/>
            </p:nvSpPr>
            <p:spPr bwMode="auto">
              <a:xfrm rot="-152612">
                <a:off x="2378" y="2859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44" name="Line 160"/>
              <p:cNvSpPr>
                <a:spLocks noChangeShapeType="1"/>
              </p:cNvSpPr>
              <p:nvPr/>
            </p:nvSpPr>
            <p:spPr bwMode="auto">
              <a:xfrm rot="-152612">
                <a:off x="2406" y="2859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45" name="Line 161"/>
              <p:cNvSpPr>
                <a:spLocks noChangeShapeType="1"/>
              </p:cNvSpPr>
              <p:nvPr/>
            </p:nvSpPr>
            <p:spPr bwMode="auto">
              <a:xfrm rot="-152612">
                <a:off x="2431" y="2856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46" name="Line 162"/>
              <p:cNvSpPr>
                <a:spLocks noChangeShapeType="1"/>
              </p:cNvSpPr>
              <p:nvPr/>
            </p:nvSpPr>
            <p:spPr bwMode="auto">
              <a:xfrm rot="-152612">
                <a:off x="2457" y="2857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47" name="Line 163"/>
              <p:cNvSpPr>
                <a:spLocks noChangeShapeType="1"/>
              </p:cNvSpPr>
              <p:nvPr/>
            </p:nvSpPr>
            <p:spPr bwMode="auto">
              <a:xfrm rot="-152612">
                <a:off x="2485" y="2858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48" name="Line 164"/>
              <p:cNvSpPr>
                <a:spLocks noChangeShapeType="1"/>
              </p:cNvSpPr>
              <p:nvPr/>
            </p:nvSpPr>
            <p:spPr bwMode="auto">
              <a:xfrm rot="-152612">
                <a:off x="2510" y="2855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49" name="Line 165"/>
              <p:cNvSpPr>
                <a:spLocks noChangeShapeType="1"/>
              </p:cNvSpPr>
              <p:nvPr/>
            </p:nvSpPr>
            <p:spPr bwMode="auto">
              <a:xfrm rot="-152612">
                <a:off x="2534" y="2856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50" name="Line 166"/>
              <p:cNvSpPr>
                <a:spLocks noChangeShapeType="1"/>
              </p:cNvSpPr>
              <p:nvPr/>
            </p:nvSpPr>
            <p:spPr bwMode="auto">
              <a:xfrm rot="-152612">
                <a:off x="2562" y="2856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51" name="Line 167"/>
              <p:cNvSpPr>
                <a:spLocks noChangeShapeType="1"/>
              </p:cNvSpPr>
              <p:nvPr/>
            </p:nvSpPr>
            <p:spPr bwMode="auto">
              <a:xfrm rot="-152612">
                <a:off x="2587" y="2853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52" name="Line 168"/>
              <p:cNvSpPr>
                <a:spLocks noChangeShapeType="1"/>
              </p:cNvSpPr>
              <p:nvPr/>
            </p:nvSpPr>
            <p:spPr bwMode="auto">
              <a:xfrm rot="-152612">
                <a:off x="2605" y="2850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53" name="Line 169"/>
              <p:cNvSpPr>
                <a:spLocks noChangeShapeType="1"/>
              </p:cNvSpPr>
              <p:nvPr/>
            </p:nvSpPr>
            <p:spPr bwMode="auto">
              <a:xfrm rot="-152612">
                <a:off x="2633" y="2851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720" name="Group 170"/>
            <p:cNvGrpSpPr>
              <a:grpSpLocks/>
            </p:cNvGrpSpPr>
            <p:nvPr/>
          </p:nvGrpSpPr>
          <p:grpSpPr bwMode="auto">
            <a:xfrm>
              <a:off x="739" y="2344"/>
              <a:ext cx="474" cy="116"/>
              <a:chOff x="1060" y="2352"/>
              <a:chExt cx="474" cy="116"/>
            </a:xfrm>
          </p:grpSpPr>
          <p:sp>
            <p:nvSpPr>
              <p:cNvPr id="630955" name="Oval 171"/>
              <p:cNvSpPr>
                <a:spLocks noChangeArrowheads="1"/>
              </p:cNvSpPr>
              <p:nvPr/>
            </p:nvSpPr>
            <p:spPr bwMode="auto">
              <a:xfrm>
                <a:off x="1114" y="2386"/>
                <a:ext cx="60" cy="62"/>
              </a:xfrm>
              <a:prstGeom prst="ellipse">
                <a:avLst/>
              </a:prstGeom>
              <a:solidFill>
                <a:srgbClr val="101112">
                  <a:alpha val="99001"/>
                </a:srgb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56" name="Oval 172"/>
              <p:cNvSpPr>
                <a:spLocks noChangeArrowheads="1"/>
              </p:cNvSpPr>
              <p:nvPr/>
            </p:nvSpPr>
            <p:spPr bwMode="auto">
              <a:xfrm>
                <a:off x="1060" y="2352"/>
                <a:ext cx="60" cy="62"/>
              </a:xfrm>
              <a:prstGeom prst="ellipse">
                <a:avLst/>
              </a:prstGeom>
              <a:solidFill>
                <a:srgbClr val="101112">
                  <a:alpha val="99001"/>
                </a:srgb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57" name="Oval 173"/>
              <p:cNvSpPr>
                <a:spLocks noChangeArrowheads="1"/>
              </p:cNvSpPr>
              <p:nvPr/>
            </p:nvSpPr>
            <p:spPr bwMode="auto">
              <a:xfrm>
                <a:off x="1232" y="2392"/>
                <a:ext cx="60" cy="62"/>
              </a:xfrm>
              <a:prstGeom prst="ellipse">
                <a:avLst/>
              </a:prstGeom>
              <a:solidFill>
                <a:srgbClr val="101112">
                  <a:alpha val="99001"/>
                </a:srgb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58" name="Oval 174"/>
              <p:cNvSpPr>
                <a:spLocks noChangeArrowheads="1"/>
              </p:cNvSpPr>
              <p:nvPr/>
            </p:nvSpPr>
            <p:spPr bwMode="auto">
              <a:xfrm>
                <a:off x="1292" y="2392"/>
                <a:ext cx="60" cy="62"/>
              </a:xfrm>
              <a:prstGeom prst="ellipse">
                <a:avLst/>
              </a:prstGeom>
              <a:solidFill>
                <a:srgbClr val="0B0C0D">
                  <a:alpha val="9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59" name="Oval 175"/>
              <p:cNvSpPr>
                <a:spLocks noChangeArrowheads="1"/>
              </p:cNvSpPr>
              <p:nvPr/>
            </p:nvSpPr>
            <p:spPr bwMode="auto">
              <a:xfrm>
                <a:off x="1414" y="2375"/>
                <a:ext cx="60" cy="62"/>
              </a:xfrm>
              <a:prstGeom prst="ellipse">
                <a:avLst/>
              </a:prstGeom>
              <a:solidFill>
                <a:srgbClr val="101112">
                  <a:alpha val="99001"/>
                </a:srgb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60" name="Oval 176"/>
              <p:cNvSpPr>
                <a:spLocks noChangeArrowheads="1"/>
              </p:cNvSpPr>
              <p:nvPr/>
            </p:nvSpPr>
            <p:spPr bwMode="auto">
              <a:xfrm>
                <a:off x="1352" y="2361"/>
                <a:ext cx="60" cy="62"/>
              </a:xfrm>
              <a:prstGeom prst="ellipse">
                <a:avLst/>
              </a:prstGeom>
              <a:solidFill>
                <a:srgbClr val="101112">
                  <a:alpha val="99001"/>
                </a:srgb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61" name="Oval 177"/>
              <p:cNvSpPr>
                <a:spLocks noChangeArrowheads="1"/>
              </p:cNvSpPr>
              <p:nvPr/>
            </p:nvSpPr>
            <p:spPr bwMode="auto">
              <a:xfrm>
                <a:off x="1474" y="2406"/>
                <a:ext cx="60" cy="62"/>
              </a:xfrm>
              <a:prstGeom prst="ellipse">
                <a:avLst/>
              </a:prstGeom>
              <a:solidFill>
                <a:srgbClr val="101112">
                  <a:alpha val="99001"/>
                </a:srgb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62" name="Oval 178"/>
              <p:cNvSpPr>
                <a:spLocks noChangeArrowheads="1"/>
              </p:cNvSpPr>
              <p:nvPr/>
            </p:nvSpPr>
            <p:spPr bwMode="auto">
              <a:xfrm>
                <a:off x="1174" y="2364"/>
                <a:ext cx="60" cy="62"/>
              </a:xfrm>
              <a:prstGeom prst="ellipse">
                <a:avLst/>
              </a:prstGeom>
              <a:solidFill>
                <a:srgbClr val="101112">
                  <a:alpha val="99001"/>
                </a:srgb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721" name="Group 179"/>
            <p:cNvGrpSpPr>
              <a:grpSpLocks/>
            </p:cNvGrpSpPr>
            <p:nvPr/>
          </p:nvGrpSpPr>
          <p:grpSpPr bwMode="auto">
            <a:xfrm>
              <a:off x="1695" y="2189"/>
              <a:ext cx="474" cy="116"/>
              <a:chOff x="1060" y="2352"/>
              <a:chExt cx="474" cy="116"/>
            </a:xfrm>
          </p:grpSpPr>
          <p:sp>
            <p:nvSpPr>
              <p:cNvPr id="630964" name="Oval 180"/>
              <p:cNvSpPr>
                <a:spLocks noChangeArrowheads="1"/>
              </p:cNvSpPr>
              <p:nvPr/>
            </p:nvSpPr>
            <p:spPr bwMode="auto">
              <a:xfrm>
                <a:off x="1114" y="2386"/>
                <a:ext cx="60" cy="62"/>
              </a:xfrm>
              <a:prstGeom prst="ellipse">
                <a:avLst/>
              </a:prstGeom>
              <a:solidFill>
                <a:srgbClr val="0B0C0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65" name="Oval 181"/>
              <p:cNvSpPr>
                <a:spLocks noChangeArrowheads="1"/>
              </p:cNvSpPr>
              <p:nvPr/>
            </p:nvSpPr>
            <p:spPr bwMode="auto">
              <a:xfrm>
                <a:off x="1060" y="2352"/>
                <a:ext cx="60" cy="62"/>
              </a:xfrm>
              <a:prstGeom prst="ellipse">
                <a:avLst/>
              </a:prstGeom>
              <a:solidFill>
                <a:srgbClr val="0B0C0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66" name="Oval 182"/>
              <p:cNvSpPr>
                <a:spLocks noChangeArrowheads="1"/>
              </p:cNvSpPr>
              <p:nvPr/>
            </p:nvSpPr>
            <p:spPr bwMode="auto">
              <a:xfrm>
                <a:off x="1232" y="2392"/>
                <a:ext cx="60" cy="62"/>
              </a:xfrm>
              <a:prstGeom prst="ellipse">
                <a:avLst/>
              </a:prstGeom>
              <a:solidFill>
                <a:srgbClr val="0B0C0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67" name="Oval 183"/>
              <p:cNvSpPr>
                <a:spLocks noChangeArrowheads="1"/>
              </p:cNvSpPr>
              <p:nvPr/>
            </p:nvSpPr>
            <p:spPr bwMode="auto">
              <a:xfrm>
                <a:off x="1292" y="2392"/>
                <a:ext cx="60" cy="62"/>
              </a:xfrm>
              <a:prstGeom prst="ellipse">
                <a:avLst/>
              </a:prstGeom>
              <a:solidFill>
                <a:srgbClr val="0B0C0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68" name="Oval 184"/>
              <p:cNvSpPr>
                <a:spLocks noChangeArrowheads="1"/>
              </p:cNvSpPr>
              <p:nvPr/>
            </p:nvSpPr>
            <p:spPr bwMode="auto">
              <a:xfrm>
                <a:off x="1414" y="2375"/>
                <a:ext cx="60" cy="62"/>
              </a:xfrm>
              <a:prstGeom prst="ellipse">
                <a:avLst/>
              </a:prstGeom>
              <a:solidFill>
                <a:srgbClr val="0B0C0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69" name="Oval 185"/>
              <p:cNvSpPr>
                <a:spLocks noChangeArrowheads="1"/>
              </p:cNvSpPr>
              <p:nvPr/>
            </p:nvSpPr>
            <p:spPr bwMode="auto">
              <a:xfrm>
                <a:off x="1352" y="2361"/>
                <a:ext cx="60" cy="62"/>
              </a:xfrm>
              <a:prstGeom prst="ellipse">
                <a:avLst/>
              </a:prstGeom>
              <a:solidFill>
                <a:srgbClr val="0B0C0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70" name="Oval 186"/>
              <p:cNvSpPr>
                <a:spLocks noChangeArrowheads="1"/>
              </p:cNvSpPr>
              <p:nvPr/>
            </p:nvSpPr>
            <p:spPr bwMode="auto">
              <a:xfrm>
                <a:off x="1474" y="2406"/>
                <a:ext cx="60" cy="62"/>
              </a:xfrm>
              <a:prstGeom prst="ellipse">
                <a:avLst/>
              </a:prstGeom>
              <a:solidFill>
                <a:srgbClr val="0B0C0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71" name="Oval 187"/>
              <p:cNvSpPr>
                <a:spLocks noChangeArrowheads="1"/>
              </p:cNvSpPr>
              <p:nvPr/>
            </p:nvSpPr>
            <p:spPr bwMode="auto">
              <a:xfrm>
                <a:off x="1174" y="2364"/>
                <a:ext cx="60" cy="62"/>
              </a:xfrm>
              <a:prstGeom prst="ellipse">
                <a:avLst/>
              </a:prstGeom>
              <a:solidFill>
                <a:srgbClr val="0B0C0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722" name="Group 188"/>
            <p:cNvGrpSpPr>
              <a:grpSpLocks/>
            </p:cNvGrpSpPr>
            <p:nvPr/>
          </p:nvGrpSpPr>
          <p:grpSpPr bwMode="auto">
            <a:xfrm>
              <a:off x="792" y="2419"/>
              <a:ext cx="87" cy="132"/>
              <a:chOff x="1440" y="2681"/>
              <a:chExt cx="277" cy="451"/>
            </a:xfrm>
          </p:grpSpPr>
          <p:sp>
            <p:nvSpPr>
              <p:cNvPr id="630973" name="Line 189"/>
              <p:cNvSpPr>
                <a:spLocks noChangeShapeType="1"/>
              </p:cNvSpPr>
              <p:nvPr/>
            </p:nvSpPr>
            <p:spPr bwMode="auto">
              <a:xfrm>
                <a:off x="1602" y="2681"/>
                <a:ext cx="0" cy="3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74" name="Oval 190"/>
              <p:cNvSpPr>
                <a:spLocks noChangeArrowheads="1"/>
              </p:cNvSpPr>
              <p:nvPr/>
            </p:nvSpPr>
            <p:spPr bwMode="auto">
              <a:xfrm>
                <a:off x="1440" y="3060"/>
                <a:ext cx="57" cy="6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75" name="Line 191"/>
              <p:cNvSpPr>
                <a:spLocks noChangeShapeType="1"/>
              </p:cNvSpPr>
              <p:nvPr/>
            </p:nvSpPr>
            <p:spPr bwMode="auto">
              <a:xfrm flipH="1">
                <a:off x="1488" y="2681"/>
                <a:ext cx="229" cy="3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76" name="Oval 192"/>
              <p:cNvSpPr>
                <a:spLocks noChangeArrowheads="1"/>
              </p:cNvSpPr>
              <p:nvPr/>
            </p:nvSpPr>
            <p:spPr bwMode="auto">
              <a:xfrm>
                <a:off x="1574" y="3067"/>
                <a:ext cx="57" cy="65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77" name="Oval 193"/>
              <p:cNvSpPr>
                <a:spLocks noChangeArrowheads="1"/>
              </p:cNvSpPr>
              <p:nvPr/>
            </p:nvSpPr>
            <p:spPr bwMode="auto">
              <a:xfrm>
                <a:off x="1590" y="2855"/>
                <a:ext cx="29" cy="2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723" name="Group 194"/>
            <p:cNvGrpSpPr>
              <a:grpSpLocks/>
            </p:cNvGrpSpPr>
            <p:nvPr/>
          </p:nvGrpSpPr>
          <p:grpSpPr bwMode="auto">
            <a:xfrm>
              <a:off x="1636" y="1701"/>
              <a:ext cx="156" cy="385"/>
              <a:chOff x="1810" y="3227"/>
              <a:chExt cx="156" cy="385"/>
            </a:xfrm>
          </p:grpSpPr>
          <p:sp>
            <p:nvSpPr>
              <p:cNvPr id="630979" name="Oval 195"/>
              <p:cNvSpPr>
                <a:spLocks noChangeArrowheads="1"/>
              </p:cNvSpPr>
              <p:nvPr/>
            </p:nvSpPr>
            <p:spPr bwMode="auto">
              <a:xfrm rot="-4483138">
                <a:off x="1704" y="3364"/>
                <a:ext cx="354" cy="142"/>
              </a:xfrm>
              <a:prstGeom prst="ellipse">
                <a:avLst/>
              </a:prstGeom>
              <a:gradFill rotWithShape="1">
                <a:gsLst>
                  <a:gs pos="0">
                    <a:srgbClr val="FFCC99">
                      <a:gamma/>
                      <a:shade val="46275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80" name="Oval 196"/>
              <p:cNvSpPr>
                <a:spLocks noChangeArrowheads="1"/>
              </p:cNvSpPr>
              <p:nvPr/>
            </p:nvSpPr>
            <p:spPr bwMode="auto">
              <a:xfrm>
                <a:off x="1906" y="3227"/>
                <a:ext cx="60" cy="62"/>
              </a:xfrm>
              <a:prstGeom prst="ellipse">
                <a:avLst/>
              </a:prstGeom>
              <a:solidFill>
                <a:srgbClr val="0B0C0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724" name="Group 197"/>
            <p:cNvGrpSpPr>
              <a:grpSpLocks/>
            </p:cNvGrpSpPr>
            <p:nvPr/>
          </p:nvGrpSpPr>
          <p:grpSpPr bwMode="auto">
            <a:xfrm rot="1580262">
              <a:off x="1213" y="2082"/>
              <a:ext cx="354" cy="223"/>
              <a:chOff x="2020" y="3059"/>
              <a:chExt cx="354" cy="223"/>
            </a:xfrm>
          </p:grpSpPr>
          <p:sp>
            <p:nvSpPr>
              <p:cNvPr id="630982" name="Oval 198"/>
              <p:cNvSpPr>
                <a:spLocks noChangeArrowheads="1"/>
              </p:cNvSpPr>
              <p:nvPr/>
            </p:nvSpPr>
            <p:spPr bwMode="auto">
              <a:xfrm rot="-23889990">
                <a:off x="2019" y="3138"/>
                <a:ext cx="354" cy="142"/>
              </a:xfrm>
              <a:prstGeom prst="ellipse">
                <a:avLst/>
              </a:prstGeom>
              <a:gradFill rotWithShape="1">
                <a:gsLst>
                  <a:gs pos="0">
                    <a:srgbClr val="FFCC99">
                      <a:gamma/>
                      <a:shade val="46275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83" name="Oval 199"/>
              <p:cNvSpPr>
                <a:spLocks noChangeArrowheads="1"/>
              </p:cNvSpPr>
              <p:nvPr/>
            </p:nvSpPr>
            <p:spPr bwMode="auto">
              <a:xfrm rot="-19454766">
                <a:off x="2309" y="3057"/>
                <a:ext cx="60" cy="62"/>
              </a:xfrm>
              <a:prstGeom prst="ellipse">
                <a:avLst/>
              </a:prstGeom>
              <a:solidFill>
                <a:srgbClr val="0B0C0D">
                  <a:alpha val="94000"/>
                </a:srgb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725" name="Group 200"/>
            <p:cNvGrpSpPr>
              <a:grpSpLocks/>
            </p:cNvGrpSpPr>
            <p:nvPr/>
          </p:nvGrpSpPr>
          <p:grpSpPr bwMode="auto">
            <a:xfrm rot="-3758357">
              <a:off x="727" y="1900"/>
              <a:ext cx="354" cy="223"/>
              <a:chOff x="2020" y="3059"/>
              <a:chExt cx="354" cy="223"/>
            </a:xfrm>
          </p:grpSpPr>
          <p:sp>
            <p:nvSpPr>
              <p:cNvPr id="630985" name="Oval 201"/>
              <p:cNvSpPr>
                <a:spLocks noChangeArrowheads="1"/>
              </p:cNvSpPr>
              <p:nvPr/>
            </p:nvSpPr>
            <p:spPr bwMode="auto">
              <a:xfrm rot="-23889990">
                <a:off x="2019" y="3136"/>
                <a:ext cx="354" cy="142"/>
              </a:xfrm>
              <a:prstGeom prst="ellipse">
                <a:avLst/>
              </a:prstGeom>
              <a:gradFill rotWithShape="1">
                <a:gsLst>
                  <a:gs pos="0">
                    <a:srgbClr val="FFCC99">
                      <a:gamma/>
                      <a:shade val="46275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86" name="Oval 202"/>
              <p:cNvSpPr>
                <a:spLocks noChangeArrowheads="1"/>
              </p:cNvSpPr>
              <p:nvPr/>
            </p:nvSpPr>
            <p:spPr bwMode="auto">
              <a:xfrm rot="-19454766">
                <a:off x="2311" y="3055"/>
                <a:ext cx="60" cy="62"/>
              </a:xfrm>
              <a:prstGeom prst="ellipse">
                <a:avLst/>
              </a:prstGeom>
              <a:solidFill>
                <a:srgbClr val="101112">
                  <a:alpha val="98000"/>
                </a:srgb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726" name="Group 203"/>
            <p:cNvGrpSpPr>
              <a:grpSpLocks/>
            </p:cNvGrpSpPr>
            <p:nvPr/>
          </p:nvGrpSpPr>
          <p:grpSpPr bwMode="auto">
            <a:xfrm rot="-3519066">
              <a:off x="1019" y="1735"/>
              <a:ext cx="354" cy="223"/>
              <a:chOff x="2020" y="3059"/>
              <a:chExt cx="354" cy="223"/>
            </a:xfrm>
          </p:grpSpPr>
          <p:sp>
            <p:nvSpPr>
              <p:cNvPr id="630988" name="Oval 204"/>
              <p:cNvSpPr>
                <a:spLocks noChangeArrowheads="1"/>
              </p:cNvSpPr>
              <p:nvPr/>
            </p:nvSpPr>
            <p:spPr bwMode="auto">
              <a:xfrm rot="-23889990">
                <a:off x="2019" y="3136"/>
                <a:ext cx="354" cy="142"/>
              </a:xfrm>
              <a:prstGeom prst="ellipse">
                <a:avLst/>
              </a:prstGeom>
              <a:gradFill rotWithShape="1">
                <a:gsLst>
                  <a:gs pos="0">
                    <a:srgbClr val="FFCC99">
                      <a:gamma/>
                      <a:shade val="46275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89" name="Oval 205"/>
              <p:cNvSpPr>
                <a:spLocks noChangeArrowheads="1"/>
              </p:cNvSpPr>
              <p:nvPr/>
            </p:nvSpPr>
            <p:spPr bwMode="auto">
              <a:xfrm rot="-19454766">
                <a:off x="2310" y="3056"/>
                <a:ext cx="60" cy="62"/>
              </a:xfrm>
              <a:prstGeom prst="ellipse">
                <a:avLst/>
              </a:prstGeom>
              <a:solidFill>
                <a:schemeClr val="tx1">
                  <a:alpha val="72000"/>
                </a:scheme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  <p:grpSp>
          <p:nvGrpSpPr>
            <p:cNvPr id="29727" name="Group 206"/>
            <p:cNvGrpSpPr>
              <a:grpSpLocks/>
            </p:cNvGrpSpPr>
            <p:nvPr/>
          </p:nvGrpSpPr>
          <p:grpSpPr bwMode="auto">
            <a:xfrm rot="-3519066">
              <a:off x="1019" y="1735"/>
              <a:ext cx="354" cy="223"/>
              <a:chOff x="2020" y="3059"/>
              <a:chExt cx="354" cy="223"/>
            </a:xfrm>
          </p:grpSpPr>
          <p:sp>
            <p:nvSpPr>
              <p:cNvPr id="630991" name="Oval 207"/>
              <p:cNvSpPr>
                <a:spLocks noChangeArrowheads="1"/>
              </p:cNvSpPr>
              <p:nvPr/>
            </p:nvSpPr>
            <p:spPr bwMode="auto">
              <a:xfrm rot="-23889990">
                <a:off x="2019" y="3136"/>
                <a:ext cx="354" cy="142"/>
              </a:xfrm>
              <a:prstGeom prst="ellipse">
                <a:avLst/>
              </a:prstGeom>
              <a:gradFill rotWithShape="1">
                <a:gsLst>
                  <a:gs pos="0">
                    <a:srgbClr val="FFCC99">
                      <a:gamma/>
                      <a:shade val="46275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  <p:sp>
            <p:nvSpPr>
              <p:cNvPr id="630992" name="Oval 208"/>
              <p:cNvSpPr>
                <a:spLocks noChangeArrowheads="1"/>
              </p:cNvSpPr>
              <p:nvPr/>
            </p:nvSpPr>
            <p:spPr bwMode="auto">
              <a:xfrm rot="-19454766">
                <a:off x="2310" y="3056"/>
                <a:ext cx="60" cy="62"/>
              </a:xfrm>
              <a:prstGeom prst="ellipse">
                <a:avLst/>
              </a:prstGeom>
              <a:solidFill>
                <a:srgbClr val="101112">
                  <a:alpha val="96001"/>
                </a:srgb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1800">
                  <a:solidFill>
                    <a:srgbClr val="333333"/>
                  </a:solidFill>
                  <a:cs typeface="+mn-cs"/>
                </a:endParaRPr>
              </a:p>
            </p:txBody>
          </p:sp>
        </p:grpSp>
      </p:grpSp>
      <p:sp>
        <p:nvSpPr>
          <p:cNvPr id="214" name="Line 6"/>
          <p:cNvSpPr>
            <a:spLocks noChangeShapeType="1"/>
          </p:cNvSpPr>
          <p:nvPr/>
        </p:nvSpPr>
        <p:spPr bwMode="auto">
          <a:xfrm>
            <a:off x="742950" y="1341438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9713" name="Textfeld 214"/>
          <p:cNvSpPr txBox="1">
            <a:spLocks noChangeArrowheads="1"/>
          </p:cNvSpPr>
          <p:nvPr/>
        </p:nvSpPr>
        <p:spPr bwMode="auto">
          <a:xfrm>
            <a:off x="742950" y="903288"/>
            <a:ext cx="5176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b="1"/>
              <a:t>Präsentation tumorspezifischer Antigene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9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CB57E-241E-4940-A59E-B71537E43DB8}" type="slidenum">
              <a:rPr lang="de-DE"/>
              <a:pPr>
                <a:defRPr/>
              </a:pPr>
              <a:t>4</a:t>
            </a:fld>
            <a:r>
              <a:rPr lang="de-DE"/>
              <a:t> | 	</a:t>
            </a:r>
          </a:p>
        </p:txBody>
      </p:sp>
      <p:pic>
        <p:nvPicPr>
          <p:cNvPr id="631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46325"/>
            <a:ext cx="8208962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1811" name="Rectangle 3"/>
          <p:cNvSpPr>
            <a:spLocks noChangeArrowheads="1"/>
          </p:cNvSpPr>
          <p:nvPr/>
        </p:nvSpPr>
        <p:spPr bwMode="auto">
          <a:xfrm>
            <a:off x="488950" y="6435725"/>
            <a:ext cx="7935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defRPr/>
            </a:pPr>
            <a:r>
              <a:rPr lang="de-DE" dirty="0">
                <a:solidFill>
                  <a:srgbClr val="000000"/>
                </a:solidFill>
                <a:cs typeface="+mn-cs"/>
              </a:rPr>
              <a:t>Bedke et al. </a:t>
            </a:r>
            <a:r>
              <a:rPr lang="de-DE" dirty="0"/>
              <a:t>Expert </a:t>
            </a:r>
            <a:r>
              <a:rPr lang="de-DE" dirty="0" err="1"/>
              <a:t>Opin</a:t>
            </a:r>
            <a:r>
              <a:rPr lang="de-DE" dirty="0"/>
              <a:t> </a:t>
            </a:r>
            <a:r>
              <a:rPr lang="de-DE" dirty="0" err="1"/>
              <a:t>Investig</a:t>
            </a:r>
            <a:r>
              <a:rPr lang="de-DE" dirty="0"/>
              <a:t> Drugs 2013</a:t>
            </a:r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42950" y="1341438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725" name="Textfeld 7"/>
          <p:cNvSpPr txBox="1">
            <a:spLocks noChangeArrowheads="1"/>
          </p:cNvSpPr>
          <p:nvPr/>
        </p:nvSpPr>
        <p:spPr bwMode="auto">
          <a:xfrm>
            <a:off x="742950" y="903288"/>
            <a:ext cx="176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b="1"/>
              <a:t>Vakzinierung</a:t>
            </a:r>
          </a:p>
        </p:txBody>
      </p:sp>
      <p:sp>
        <p:nvSpPr>
          <p:cNvPr id="2" name="Rechteck 1"/>
          <p:cNvSpPr/>
          <p:nvPr/>
        </p:nvSpPr>
        <p:spPr>
          <a:xfrm>
            <a:off x="755650" y="1411288"/>
            <a:ext cx="42116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/>
              <a:t>Peptidvakzinierung: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Option der antigen-spezifischen Therapie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457950"/>
            <a:ext cx="7705725" cy="169863"/>
          </a:xfrm>
        </p:spPr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C1D1340-5289-2F47-A710-DECB573ACCA9}" type="slidenum">
              <a:rPr lang="de-DE" sz="1100" smtClean="0"/>
              <a:pPr>
                <a:defRPr/>
              </a:pPr>
              <a:t>5</a:t>
            </a:fld>
            <a:r>
              <a:rPr lang="de-DE" sz="1100" dirty="0" smtClean="0"/>
              <a:t> | Trial Registration: </a:t>
            </a:r>
            <a:r>
              <a:rPr lang="en-US" sz="1100" dirty="0"/>
              <a:t>NCT02452307</a:t>
            </a:r>
            <a:r>
              <a:rPr lang="de-DE" sz="1100" dirty="0"/>
              <a:t> </a:t>
            </a:r>
            <a:r>
              <a:rPr lang="de-DE" sz="1100" dirty="0" smtClean="0"/>
              <a:t>	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19138" y="901700"/>
            <a:ext cx="770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de-DE" sz="2000" b="1" dirty="0">
                <a:solidFill>
                  <a:schemeClr val="bg2"/>
                </a:solidFill>
              </a:rPr>
              <a:t>Trial Design</a:t>
            </a:r>
          </a:p>
        </p:txBody>
      </p:sp>
      <p:sp>
        <p:nvSpPr>
          <p:cNvPr id="656390" name="Line 6"/>
          <p:cNvSpPr>
            <a:spLocks noChangeShapeType="1"/>
          </p:cNvSpPr>
          <p:nvPr/>
        </p:nvSpPr>
        <p:spPr bwMode="auto">
          <a:xfrm>
            <a:off x="742950" y="1292225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49400" y="2468563"/>
            <a:ext cx="2460625" cy="1200150"/>
          </a:xfrm>
          <a:prstGeom prst="rect">
            <a:avLst/>
          </a:prstGeom>
          <a:solidFill>
            <a:srgbClr val="C0C0C0">
              <a:alpha val="43137"/>
            </a:srgbClr>
          </a:solidFill>
          <a:ln w="1587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  BCR relapsed PCa (N=36)</a:t>
            </a:r>
          </a:p>
          <a:p>
            <a:pPr>
              <a:buFontTx/>
              <a:buChar char="-"/>
            </a:pPr>
            <a:r>
              <a:rPr lang="en-GB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 previous radical prostatectomy </a:t>
            </a:r>
          </a:p>
          <a:p>
            <a:pPr>
              <a:buFontTx/>
              <a:buChar char="-"/>
            </a:pPr>
            <a:r>
              <a:rPr lang="en-GB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 cN0 and cM0</a:t>
            </a:r>
          </a:p>
          <a:p>
            <a:pPr>
              <a:buFontTx/>
              <a:buChar char="-"/>
            </a:pPr>
            <a:r>
              <a:rPr lang="en-GB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 adjuvant or salvage RT allowed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4870450" y="4578350"/>
            <a:ext cx="2378075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4870450" y="4676775"/>
            <a:ext cx="23780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573088" indent="-5730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SzPct val="50000"/>
              <a:buFont typeface="Arial" charset="0"/>
              <a:buNone/>
            </a:pPr>
            <a:r>
              <a:rPr lang="en-GB">
                <a:solidFill>
                  <a:srgbClr val="A50021"/>
                </a:solidFill>
                <a:ea typeface="ヒラギノ角ゴ Pro W3" charset="0"/>
                <a:cs typeface="ヒラギノ角ゴ Pro W3" charset="0"/>
              </a:rPr>
              <a:t>21 vaccinations approx. 12 months</a:t>
            </a:r>
          </a:p>
          <a:p>
            <a:pPr algn="ctr">
              <a:buSzPct val="50000"/>
              <a:buFont typeface="Arial" charset="0"/>
              <a:buNone/>
            </a:pPr>
            <a:r>
              <a:rPr lang="en-GB">
                <a:solidFill>
                  <a:srgbClr val="A50021"/>
                </a:solidFill>
                <a:ea typeface="ヒラギノ角ゴ Pro W3" charset="0"/>
                <a:cs typeface="ヒラギノ角ゴ Pro W3" charset="0"/>
              </a:rPr>
              <a:t>with 6 vaccination</a:t>
            </a:r>
          </a:p>
          <a:p>
            <a:pPr algn="ctr">
              <a:buSzPct val="50000"/>
              <a:buFont typeface="Arial" charset="0"/>
              <a:buNone/>
            </a:pPr>
            <a:r>
              <a:rPr lang="en-GB">
                <a:solidFill>
                  <a:srgbClr val="A50021"/>
                </a:solidFill>
                <a:ea typeface="ヒラギノ角ゴ Pro W3" charset="0"/>
                <a:cs typeface="ヒラギノ角ゴ Pro W3" charset="0"/>
              </a:rPr>
              <a:t> as priming (d0-d70)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4899025" y="1690688"/>
            <a:ext cx="1549400" cy="334962"/>
          </a:xfrm>
          <a:prstGeom prst="rect">
            <a:avLst/>
          </a:prstGeom>
          <a:solidFill>
            <a:srgbClr val="FCAF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573088" indent="-573088" algn="ctr">
              <a:buSzPct val="50000"/>
            </a:pPr>
            <a:r>
              <a:rPr lang="en-GB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mucin-1-mRNA </a:t>
            </a:r>
          </a:p>
        </p:txBody>
      </p:sp>
      <p:sp>
        <p:nvSpPr>
          <p:cNvPr id="31752" name="Oval 10"/>
          <p:cNvSpPr>
            <a:spLocks noChangeArrowheads="1"/>
          </p:cNvSpPr>
          <p:nvPr/>
        </p:nvSpPr>
        <p:spPr bwMode="auto">
          <a:xfrm>
            <a:off x="4051300" y="2852738"/>
            <a:ext cx="428625" cy="4191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R</a:t>
            </a:r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 flipV="1">
            <a:off x="4376738" y="1892300"/>
            <a:ext cx="493712" cy="927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>
            <a:off x="4430713" y="3271838"/>
            <a:ext cx="461962" cy="396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4892675" y="2303463"/>
            <a:ext cx="1555750" cy="330200"/>
          </a:xfrm>
          <a:prstGeom prst="rect">
            <a:avLst/>
          </a:prstGeom>
          <a:solidFill>
            <a:srgbClr val="FCAF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573088" indent="-573088" algn="ctr">
              <a:buSzPct val="50000"/>
              <a:buFont typeface="Arial" charset="0"/>
              <a:buNone/>
            </a:pPr>
            <a:r>
              <a:rPr lang="en-GB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Imiquimod</a:t>
            </a:r>
          </a:p>
        </p:txBody>
      </p:sp>
      <p:sp>
        <p:nvSpPr>
          <p:cNvPr id="31756" name="Rectangle 15"/>
          <p:cNvSpPr>
            <a:spLocks noChangeArrowheads="1"/>
          </p:cNvSpPr>
          <p:nvPr/>
        </p:nvSpPr>
        <p:spPr bwMode="auto">
          <a:xfrm>
            <a:off x="1549400" y="4676775"/>
            <a:ext cx="2916238" cy="7651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r>
              <a:rPr lang="en-GB" b="1">
                <a:solidFill>
                  <a:srgbClr val="333333"/>
                </a:solidFill>
                <a:ea typeface="ヒラギノ角ゴ Pro W3" charset="0"/>
                <a:cs typeface="ヒラギノ角ゴ Pro W3" charset="0"/>
              </a:rPr>
              <a:t>Major endpoints:</a:t>
            </a:r>
          </a:p>
          <a:p>
            <a:pPr algn="just"/>
            <a:r>
              <a:rPr lang="en-GB" b="1">
                <a:solidFill>
                  <a:srgbClr val="333333"/>
                </a:solidFill>
                <a:ea typeface="ヒラギノ角ゴ Pro W3" charset="0"/>
                <a:cs typeface="ヒラギノ角ゴ Pro W3" charset="0"/>
              </a:rPr>
              <a:t>Primary: </a:t>
            </a:r>
            <a:r>
              <a:rPr lang="en-GB">
                <a:solidFill>
                  <a:srgbClr val="333333"/>
                </a:solidFill>
                <a:ea typeface="ヒラギノ角ゴ Pro W3" charset="0"/>
                <a:cs typeface="ヒラギノ角ゴ Pro W3" charset="0"/>
              </a:rPr>
              <a:t>Immune Response</a:t>
            </a:r>
          </a:p>
          <a:p>
            <a:pPr algn="just"/>
            <a:r>
              <a:rPr lang="en-GB" b="1">
                <a:solidFill>
                  <a:srgbClr val="333333"/>
                </a:solidFill>
                <a:ea typeface="ヒラギノ角ゴ Pro W3" charset="0"/>
                <a:cs typeface="ヒラギノ角ゴ Pro W3" charset="0"/>
              </a:rPr>
              <a:t>Secondary: </a:t>
            </a:r>
            <a:r>
              <a:rPr lang="en-GB">
                <a:solidFill>
                  <a:srgbClr val="333333"/>
                </a:solidFill>
                <a:ea typeface="ヒラギノ角ゴ Pro W3" charset="0"/>
                <a:cs typeface="ヒラギノ角ゴ Pro W3" charset="0"/>
              </a:rPr>
              <a:t>Tolerability</a:t>
            </a:r>
            <a:r>
              <a:rPr lang="en-GB" b="1">
                <a:solidFill>
                  <a:srgbClr val="333333"/>
                </a:solidFill>
                <a:ea typeface="ヒラギノ角ゴ Pro W3" charset="0"/>
                <a:cs typeface="ヒラギノ角ゴ Pro W3" charset="0"/>
              </a:rPr>
              <a:t>, </a:t>
            </a:r>
            <a:r>
              <a:rPr lang="en-GB">
                <a:solidFill>
                  <a:srgbClr val="333333"/>
                </a:solidFill>
                <a:ea typeface="ヒラギノ角ゴ Pro W3" charset="0"/>
                <a:cs typeface="ヒラギノ角ゴ Pro W3" charset="0"/>
              </a:rPr>
              <a:t>PSA-response, </a:t>
            </a:r>
          </a:p>
          <a:p>
            <a:pPr algn="just"/>
            <a:r>
              <a:rPr lang="en-GB">
                <a:solidFill>
                  <a:srgbClr val="333333"/>
                </a:solidFill>
                <a:ea typeface="ヒラギノ角ゴ Pro W3" charset="0"/>
                <a:cs typeface="ヒラギノ角ゴ Pro W3" charset="0"/>
              </a:rPr>
              <a:t>time to next therapy, 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4892675" y="2894013"/>
            <a:ext cx="1555750" cy="330200"/>
          </a:xfrm>
          <a:prstGeom prst="rect">
            <a:avLst/>
          </a:prstGeom>
          <a:solidFill>
            <a:srgbClr val="FCAF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573088" indent="-573088" algn="ctr">
              <a:buSzPct val="50000"/>
              <a:buFont typeface="Arial" charset="0"/>
              <a:buNone/>
            </a:pPr>
            <a:r>
              <a:rPr lang="en-GB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Montanide</a:t>
            </a:r>
          </a:p>
        </p:txBody>
      </p:sp>
      <p:sp>
        <p:nvSpPr>
          <p:cNvPr id="31758" name="Rectangle 13"/>
          <p:cNvSpPr>
            <a:spLocks noChangeArrowheads="1"/>
          </p:cNvSpPr>
          <p:nvPr/>
        </p:nvSpPr>
        <p:spPr bwMode="auto">
          <a:xfrm>
            <a:off x="4892675" y="3503613"/>
            <a:ext cx="1555750" cy="330200"/>
          </a:xfrm>
          <a:prstGeom prst="rect">
            <a:avLst/>
          </a:prstGeom>
          <a:solidFill>
            <a:srgbClr val="FCAF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573088" indent="-573088" algn="ctr">
              <a:buSzPct val="50000"/>
              <a:buFont typeface="Arial" charset="0"/>
              <a:buNone/>
            </a:pPr>
            <a:r>
              <a:rPr lang="en-GB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GM-CSF</a:t>
            </a:r>
          </a:p>
        </p:txBody>
      </p:sp>
      <p:sp>
        <p:nvSpPr>
          <p:cNvPr id="31759" name="Rectangle 13"/>
          <p:cNvSpPr>
            <a:spLocks noChangeArrowheads="1"/>
          </p:cNvSpPr>
          <p:nvPr/>
        </p:nvSpPr>
        <p:spPr bwMode="auto">
          <a:xfrm>
            <a:off x="4900613" y="4057650"/>
            <a:ext cx="1547812" cy="330200"/>
          </a:xfrm>
          <a:prstGeom prst="rect">
            <a:avLst/>
          </a:prstGeom>
          <a:solidFill>
            <a:srgbClr val="FCAF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573088" indent="-573088" algn="ctr">
              <a:buSzPct val="50000"/>
              <a:buFont typeface="Arial" charset="0"/>
              <a:buNone/>
            </a:pPr>
            <a:r>
              <a:rPr lang="en-GB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Hyperthemia</a:t>
            </a:r>
          </a:p>
        </p:txBody>
      </p:sp>
      <p:sp>
        <p:nvSpPr>
          <p:cNvPr id="31760" name="Rectangle 9"/>
          <p:cNvSpPr>
            <a:spLocks noChangeArrowheads="1"/>
          </p:cNvSpPr>
          <p:nvPr/>
        </p:nvSpPr>
        <p:spPr bwMode="auto">
          <a:xfrm rot="-5400000">
            <a:off x="5499894" y="2639219"/>
            <a:ext cx="2697162" cy="8001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573088" indent="-573088" algn="ctr">
              <a:buSzPct val="50000"/>
            </a:pPr>
            <a:r>
              <a:rPr lang="en-GB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PRO Vakzine</a:t>
            </a:r>
          </a:p>
        </p:txBody>
      </p:sp>
      <p:sp>
        <p:nvSpPr>
          <p:cNvPr id="31761" name="Line 11"/>
          <p:cNvSpPr>
            <a:spLocks noChangeShapeType="1"/>
          </p:cNvSpPr>
          <p:nvPr/>
        </p:nvSpPr>
        <p:spPr bwMode="auto">
          <a:xfrm flipV="1">
            <a:off x="4430713" y="2468563"/>
            <a:ext cx="46990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762" name="Line 12"/>
          <p:cNvSpPr>
            <a:spLocks noChangeShapeType="1"/>
          </p:cNvSpPr>
          <p:nvPr/>
        </p:nvSpPr>
        <p:spPr bwMode="auto">
          <a:xfrm>
            <a:off x="4505325" y="3063875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763" name="Line 12"/>
          <p:cNvSpPr>
            <a:spLocks noChangeShapeType="1"/>
          </p:cNvSpPr>
          <p:nvPr/>
        </p:nvSpPr>
        <p:spPr bwMode="auto">
          <a:xfrm>
            <a:off x="4343400" y="3344863"/>
            <a:ext cx="557213" cy="904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518EE3C-0B6A-6140-8EDA-ED71157F6E69}" type="slidenum">
              <a:rPr lang="de-DE" sz="1000" smtClean="0"/>
              <a:pPr>
                <a:defRPr/>
              </a:pPr>
              <a:t>6</a:t>
            </a:fld>
            <a:r>
              <a:rPr lang="de-DE" sz="1000" smtClean="0"/>
              <a:t> | 	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19138" y="898525"/>
            <a:ext cx="770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de-DE" sz="2000" b="1" dirty="0">
                <a:solidFill>
                  <a:schemeClr val="bg2"/>
                </a:solidFill>
              </a:rPr>
              <a:t>Einschluss- und Ausschlusskriterien</a:t>
            </a:r>
          </a:p>
        </p:txBody>
      </p:sp>
      <p:sp>
        <p:nvSpPr>
          <p:cNvPr id="656390" name="Line 6"/>
          <p:cNvSpPr>
            <a:spLocks noChangeShapeType="1"/>
          </p:cNvSpPr>
          <p:nvPr/>
        </p:nvSpPr>
        <p:spPr bwMode="auto">
          <a:xfrm>
            <a:off x="742950" y="1300163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32772" name="Bild 7" descr="Bildschirmfoto 2016-11-24 um 10.19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939925"/>
            <a:ext cx="76803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hteck 8"/>
          <p:cNvSpPr>
            <a:spLocks noChangeArrowheads="1"/>
          </p:cNvSpPr>
          <p:nvPr/>
        </p:nvSpPr>
        <p:spPr bwMode="auto">
          <a:xfrm>
            <a:off x="742950" y="1450975"/>
            <a:ext cx="7656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/>
              <a:t>Inclusion and exclusion criteria of the vaccination study </a:t>
            </a:r>
            <a:endParaRPr lang="de-DE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16AB056-E490-D44F-BAA5-87F7FCDB0994}" type="slidenum">
              <a:rPr lang="de-DE" sz="1000" smtClean="0"/>
              <a:pPr>
                <a:defRPr/>
              </a:pPr>
              <a:t>7</a:t>
            </a:fld>
            <a:r>
              <a:rPr lang="de-DE" sz="1000" smtClean="0"/>
              <a:t> | 	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19138" y="898525"/>
            <a:ext cx="770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de-DE" sz="2000" b="1" dirty="0">
                <a:solidFill>
                  <a:schemeClr val="bg2"/>
                </a:solidFill>
              </a:rPr>
              <a:t>Peptide Cocktail – MHC </a:t>
            </a:r>
            <a:r>
              <a:rPr lang="de-DE" sz="2000" b="1" dirty="0" err="1">
                <a:solidFill>
                  <a:schemeClr val="bg2"/>
                </a:solidFill>
              </a:rPr>
              <a:t>class</a:t>
            </a:r>
            <a:r>
              <a:rPr lang="de-DE" sz="2000" b="1" dirty="0">
                <a:solidFill>
                  <a:schemeClr val="bg2"/>
                </a:solidFill>
              </a:rPr>
              <a:t> I </a:t>
            </a:r>
            <a:r>
              <a:rPr lang="de-DE" sz="2000" b="1" dirty="0" err="1">
                <a:solidFill>
                  <a:schemeClr val="bg2"/>
                </a:solidFill>
              </a:rPr>
              <a:t>and</a:t>
            </a:r>
            <a:r>
              <a:rPr lang="de-DE" sz="2000" b="1" dirty="0">
                <a:solidFill>
                  <a:schemeClr val="bg2"/>
                </a:solidFill>
              </a:rPr>
              <a:t> II</a:t>
            </a:r>
          </a:p>
        </p:txBody>
      </p:sp>
      <p:sp>
        <p:nvSpPr>
          <p:cNvPr id="656390" name="Line 6"/>
          <p:cNvSpPr>
            <a:spLocks noChangeShapeType="1"/>
          </p:cNvSpPr>
          <p:nvPr/>
        </p:nvSpPr>
        <p:spPr bwMode="auto">
          <a:xfrm>
            <a:off x="742950" y="1300163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33796" name="Bild 1" descr="Bildschirmfoto 2016-11-24 um 10.1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463675"/>
            <a:ext cx="7100888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483350"/>
            <a:ext cx="7705725" cy="152400"/>
          </a:xfrm>
        </p:spPr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36FFB99-C9DE-594B-9653-9FCAE3C4CCD1}" type="slidenum">
              <a:rPr lang="de-DE" sz="1000" smtClean="0"/>
              <a:pPr>
                <a:defRPr/>
              </a:pPr>
              <a:t>8</a:t>
            </a:fld>
            <a:r>
              <a:rPr lang="de-DE" sz="1000" dirty="0" smtClean="0"/>
              <a:t> | 	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19138" y="923925"/>
            <a:ext cx="770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de-DE" sz="2000" b="1" dirty="0">
                <a:solidFill>
                  <a:schemeClr val="bg2"/>
                </a:solidFill>
              </a:rPr>
              <a:t>CONSORT Diagramm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742950" y="1325563"/>
            <a:ext cx="76565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34820" name="Bild 1" descr="Bildschirmfoto 2016-11-24 um 09.23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498600"/>
            <a:ext cx="6751637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483350"/>
            <a:ext cx="7705725" cy="152400"/>
          </a:xfrm>
        </p:spPr>
        <p:txBody>
          <a:bodyPr/>
          <a:lstStyle>
            <a:lvl1pPr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0255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91E9AC5-EBCD-6A43-9AE3-094483AD2AE7}" type="slidenum">
              <a:rPr lang="de-DE" sz="1000" smtClean="0"/>
              <a:pPr>
                <a:defRPr/>
              </a:pPr>
              <a:t>9</a:t>
            </a:fld>
            <a:r>
              <a:rPr lang="de-DE" sz="1000" dirty="0" smtClean="0"/>
              <a:t> | 	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4114800" y="288925"/>
            <a:ext cx="26876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de-DE" sz="2000" b="1" dirty="0">
                <a:solidFill>
                  <a:schemeClr val="bg2"/>
                </a:solidFill>
              </a:rPr>
              <a:t>Study </a:t>
            </a:r>
            <a:r>
              <a:rPr lang="de-DE" sz="2000" b="1" dirty="0" err="1">
                <a:solidFill>
                  <a:schemeClr val="bg2"/>
                </a:solidFill>
              </a:rPr>
              <a:t>Cohort</a:t>
            </a:r>
            <a:endParaRPr lang="de-DE" sz="2000" b="1" dirty="0">
              <a:solidFill>
                <a:schemeClr val="bg2"/>
              </a:solidFill>
            </a:endParaRPr>
          </a:p>
        </p:txBody>
      </p:sp>
      <p:pic>
        <p:nvPicPr>
          <p:cNvPr id="35843" name="Bild 2" descr="Bildschirmfoto 2016-11-24 um 09.50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887413"/>
            <a:ext cx="61118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pptmaster_med">
  <a:themeElements>
    <a:clrScheme name="UT_pptmaster_med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UT_pptmaster_me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UT_pptmaster_med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T_pptmaster_med">
  <a:themeElements>
    <a:clrScheme name="UT_pptmaster_med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UT_pptmaster_me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UT_pptmaster_med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435</Words>
  <Application>Microsoft Office PowerPoint</Application>
  <PresentationFormat>Bildschirmpräsentation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Wingdings</vt:lpstr>
      <vt:lpstr>ヒラギノ角ゴ Pro W3</vt:lpstr>
      <vt:lpstr>UT_pptmaster_med</vt:lpstr>
      <vt:lpstr>1_UT_pptmaster_med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Danke für die Aufmerksamkeit!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HB</dc:creator>
  <cp:lastModifiedBy>Cecile Humke</cp:lastModifiedBy>
  <cp:revision>499</cp:revision>
  <dcterms:created xsi:type="dcterms:W3CDTF">2011-03-29T10:49:10Z</dcterms:created>
  <dcterms:modified xsi:type="dcterms:W3CDTF">2017-03-13T10:36:11Z</dcterms:modified>
</cp:coreProperties>
</file>