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2" r:id="rId2"/>
    <p:sldId id="293" r:id="rId3"/>
    <p:sldId id="257" r:id="rId4"/>
    <p:sldId id="285" r:id="rId5"/>
    <p:sldId id="259" r:id="rId6"/>
    <p:sldId id="284" r:id="rId7"/>
    <p:sldId id="258" r:id="rId8"/>
    <p:sldId id="260" r:id="rId9"/>
    <p:sldId id="279" r:id="rId10"/>
    <p:sldId id="280" r:id="rId11"/>
    <p:sldId id="282" r:id="rId12"/>
    <p:sldId id="281" r:id="rId13"/>
    <p:sldId id="289" r:id="rId14"/>
    <p:sldId id="277" r:id="rId15"/>
    <p:sldId id="287" r:id="rId16"/>
    <p:sldId id="286" r:id="rId17"/>
    <p:sldId id="291" r:id="rId18"/>
    <p:sldId id="294" r:id="rId19"/>
    <p:sldId id="292" r:id="rId20"/>
    <p:sldId id="290" r:id="rId21"/>
    <p:sldId id="288" r:id="rId2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napToObjects="1" showGuides="1">
      <p:cViewPr varScale="1">
        <p:scale>
          <a:sx n="74" d="100"/>
          <a:sy n="74" d="100"/>
        </p:scale>
        <p:origin x="8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4C300-2651-564F-A461-B30A87D25155}" type="datetimeFigureOut">
              <a:rPr lang="de-DE" smtClean="0"/>
              <a:pPr/>
              <a:t>13.03.2017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F8528-338A-104D-BF3B-C0EF3BDEFEF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22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Das Prinzip beruht auf einer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Hybridisierung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farblich markierter DNA</a:t>
            </a:r>
            <a:r>
              <a:rPr lang="de-DE" dirty="0" smtClean="0"/>
              <a:t> an ein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Raster 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immobilisierten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DNA-Fragmenten (Array),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dirty="0" smtClean="0"/>
              <a:t>die bestimmten </a:t>
            </a:r>
            <a:r>
              <a:rPr lang="de-DE" dirty="0" err="1" smtClean="0"/>
              <a:t>chromosomalen</a:t>
            </a:r>
            <a:r>
              <a:rPr lang="de-DE" dirty="0" smtClean="0"/>
              <a:t> Regionen im Genom entsprechen. </a:t>
            </a:r>
            <a:br>
              <a:rPr lang="de-DE" dirty="0" smtClean="0"/>
            </a:br>
            <a:r>
              <a:rPr lang="de-DE" dirty="0" smtClean="0"/>
              <a:t>Patienten (Probe) und Referenz DNA werden unterschiedlich markiert und gemeinsam auf den Array </a:t>
            </a:r>
            <a:r>
              <a:rPr lang="de-DE" dirty="0" err="1" smtClean="0"/>
              <a:t>hybridisiert</a:t>
            </a:r>
            <a:r>
              <a:rPr lang="de-DE" dirty="0" smtClean="0"/>
              <a:t>. Das Verhältnis der Fluoreszenzintensitäten jeder einzelnen Sonde gibt Aufschluss über die Kopienzahl der entsprechenden DNA.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F8528-338A-104D-BF3B-C0EF3BDEFEF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39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F8528-338A-104D-BF3B-C0EF3BDEFEF1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560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 red =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gain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darker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red =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amplification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blue/dark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deletion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yellow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truncating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mutation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missense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mutation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rearrangement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0C1C3-F9DF-487A-A191-AC72039E859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3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Supported by 15 paired-end reads &amp; 44 overlapping reads.  The</a:t>
            </a:r>
            <a:r>
              <a:rPr lang="en-US" baseline="0" dirty="0" smtClean="0"/>
              <a:t> fusion we detected should function similar to other known FGFR3 fusions, such as the canonical FGFR3-TACC3 fusion.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0C1C3-F9DF-487A-A191-AC72039E859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1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6D3B-11C1-6B46-AF7E-CEA913158778}" type="datetimeFigureOut">
              <a:rPr lang="de-DE" smtClean="0"/>
              <a:pPr/>
              <a:t>13.03.2017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7753-65CB-AB41-ADE9-8E693B4AEC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6D3B-11C1-6B46-AF7E-CEA913158778}" type="datetimeFigureOut">
              <a:rPr lang="de-DE" smtClean="0"/>
              <a:pPr/>
              <a:t>13.03.2017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7753-65CB-AB41-ADE9-8E693B4AEC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6D3B-11C1-6B46-AF7E-CEA913158778}" type="datetimeFigureOut">
              <a:rPr lang="de-DE" smtClean="0"/>
              <a:pPr/>
              <a:t>13.03.2017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7753-65CB-AB41-ADE9-8E693B4AEC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6D3B-11C1-6B46-AF7E-CEA913158778}" type="datetimeFigureOut">
              <a:rPr lang="de-DE" smtClean="0"/>
              <a:pPr/>
              <a:t>13.03.2017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7753-65CB-AB41-ADE9-8E693B4AEC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6D3B-11C1-6B46-AF7E-CEA913158778}" type="datetimeFigureOut">
              <a:rPr lang="de-DE" smtClean="0"/>
              <a:pPr/>
              <a:t>13.03.2017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7753-65CB-AB41-ADE9-8E693B4AEC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6D3B-11C1-6B46-AF7E-CEA913158778}" type="datetimeFigureOut">
              <a:rPr lang="de-DE" smtClean="0"/>
              <a:pPr/>
              <a:t>13.03.2017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7753-65CB-AB41-ADE9-8E693B4AEC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6D3B-11C1-6B46-AF7E-CEA913158778}" type="datetimeFigureOut">
              <a:rPr lang="de-DE" smtClean="0"/>
              <a:pPr/>
              <a:t>13.03.2017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7753-65CB-AB41-ADE9-8E693B4AEC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6D3B-11C1-6B46-AF7E-CEA913158778}" type="datetimeFigureOut">
              <a:rPr lang="de-DE" smtClean="0"/>
              <a:pPr/>
              <a:t>13.03.2017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7753-65CB-AB41-ADE9-8E693B4AEC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6D3B-11C1-6B46-AF7E-CEA913158778}" type="datetimeFigureOut">
              <a:rPr lang="de-DE" smtClean="0"/>
              <a:pPr/>
              <a:t>13.03.2017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7753-65CB-AB41-ADE9-8E693B4AEC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6D3B-11C1-6B46-AF7E-CEA913158778}" type="datetimeFigureOut">
              <a:rPr lang="de-DE" smtClean="0"/>
              <a:pPr/>
              <a:t>13.03.2017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7753-65CB-AB41-ADE9-8E693B4AEC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6D3B-11C1-6B46-AF7E-CEA913158778}" type="datetimeFigureOut">
              <a:rPr lang="de-DE" smtClean="0"/>
              <a:pPr/>
              <a:t>13.03.2017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7753-65CB-AB41-ADE9-8E693B4AEC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6D3B-11C1-6B46-AF7E-CEA913158778}" type="datetimeFigureOut">
              <a:rPr lang="de-DE" smtClean="0"/>
              <a:pPr/>
              <a:t>13.03.2017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47753-65CB-AB41-ADE9-8E693B4AEC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Liquid </a:t>
            </a:r>
            <a:r>
              <a:rPr lang="de-DE" dirty="0" err="1" smtClean="0"/>
              <a:t>biopsy</a:t>
            </a:r>
            <a:r>
              <a:rPr lang="de-DE" dirty="0" smtClean="0"/>
              <a:t> – Der Schlüssel zur personalisierten Therapie des </a:t>
            </a:r>
            <a:r>
              <a:rPr lang="de-DE" dirty="0" err="1" smtClean="0"/>
              <a:t>metastasierten</a:t>
            </a:r>
            <a:r>
              <a:rPr lang="de-DE" dirty="0" smtClean="0"/>
              <a:t> Prostata- und </a:t>
            </a:r>
            <a:r>
              <a:rPr lang="de-DE" dirty="0" err="1" smtClean="0"/>
              <a:t>Urothelkarzinoms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371600" y="4386501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de-DE" sz="2800" dirty="0" smtClean="0">
                <a:solidFill>
                  <a:schemeClr val="tx1"/>
                </a:solidFill>
              </a:rPr>
              <a:t>Tilman Todenhöfer</a:t>
            </a:r>
          </a:p>
          <a:p>
            <a:r>
              <a:rPr lang="de-DE" sz="2800" dirty="0" smtClean="0">
                <a:solidFill>
                  <a:schemeClr val="tx1"/>
                </a:solidFill>
              </a:rPr>
              <a:t>Arnulf </a:t>
            </a:r>
            <a:r>
              <a:rPr lang="de-DE" sz="2800" dirty="0" err="1" smtClean="0">
                <a:solidFill>
                  <a:schemeClr val="tx1"/>
                </a:solidFill>
              </a:rPr>
              <a:t>Stenzl</a:t>
            </a:r>
            <a:endParaRPr lang="de-DE" sz="2800" dirty="0" smtClean="0">
              <a:solidFill>
                <a:schemeClr val="tx1"/>
              </a:solidFill>
            </a:endParaRPr>
          </a:p>
          <a:p>
            <a:r>
              <a:rPr lang="de-DE" sz="2800" dirty="0" smtClean="0">
                <a:solidFill>
                  <a:schemeClr val="tx1"/>
                </a:solidFill>
              </a:rPr>
              <a:t>Peter Black</a:t>
            </a:r>
          </a:p>
          <a:p>
            <a:r>
              <a:rPr lang="de-DE" sz="2800" dirty="0" smtClean="0">
                <a:solidFill>
                  <a:schemeClr val="tx1"/>
                </a:solidFill>
              </a:rPr>
              <a:t>Alexander Wyatt</a:t>
            </a:r>
          </a:p>
        </p:txBody>
      </p:sp>
      <p:pic>
        <p:nvPicPr>
          <p:cNvPr id="6" name="Bild 5" descr="new_VPClogo_high_r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184" y="152400"/>
            <a:ext cx="2895601" cy="861898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47" y="152400"/>
            <a:ext cx="2590800" cy="91196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095823" y="6139101"/>
            <a:ext cx="5096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40. Alken Preisträgertreffen, Düsseldorf </a:t>
            </a: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e-DE" dirty="0" err="1" smtClean="0"/>
              <a:t>ctDNA</a:t>
            </a:r>
            <a:r>
              <a:rPr lang="de-DE" dirty="0" smtClean="0"/>
              <a:t> beim </a:t>
            </a:r>
            <a:r>
              <a:rPr lang="de-DE" dirty="0" err="1" smtClean="0"/>
              <a:t>mCRPC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54" y="1632350"/>
            <a:ext cx="8685091" cy="437814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559765" y="6390217"/>
            <a:ext cx="3354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Wyatt et al., JAMA </a:t>
            </a:r>
            <a:r>
              <a:rPr lang="de-DE" dirty="0" err="1" smtClean="0"/>
              <a:t>Oncology</a:t>
            </a:r>
            <a:r>
              <a:rPr lang="de-DE" dirty="0" smtClean="0"/>
              <a:t> 2016</a:t>
            </a:r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ctDNA</a:t>
            </a:r>
            <a:r>
              <a:rPr lang="de-DE" dirty="0" smtClean="0"/>
              <a:t> beim </a:t>
            </a:r>
            <a:r>
              <a:rPr lang="de-DE" dirty="0" err="1" smtClean="0"/>
              <a:t>mCRPC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90" y="1417638"/>
            <a:ext cx="8659220" cy="465302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251363" y="6390217"/>
            <a:ext cx="389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Romanel</a:t>
            </a:r>
            <a:r>
              <a:rPr lang="de-DE" dirty="0" smtClean="0"/>
              <a:t> et al. Science </a:t>
            </a:r>
            <a:r>
              <a:rPr lang="de-DE" dirty="0" err="1" smtClean="0"/>
              <a:t>Transl</a:t>
            </a:r>
            <a:r>
              <a:rPr lang="de-DE" dirty="0" smtClean="0"/>
              <a:t> </a:t>
            </a:r>
            <a:r>
              <a:rPr lang="de-DE" dirty="0" err="1" smtClean="0"/>
              <a:t>Med</a:t>
            </a:r>
            <a:r>
              <a:rPr lang="de-DE" dirty="0" smtClean="0"/>
              <a:t> 2015</a:t>
            </a:r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ctDNA</a:t>
            </a:r>
            <a:r>
              <a:rPr lang="de-DE" dirty="0" smtClean="0"/>
              <a:t> in </a:t>
            </a:r>
            <a:r>
              <a:rPr lang="de-DE" dirty="0" err="1" smtClean="0"/>
              <a:t>metastatic</a:t>
            </a:r>
            <a:r>
              <a:rPr lang="de-DE" dirty="0" smtClean="0"/>
              <a:t> CRPC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rcRect r="7602"/>
          <a:stretch>
            <a:fillRect/>
          </a:stretch>
        </p:blipFill>
        <p:spPr>
          <a:xfrm>
            <a:off x="1017006" y="1332998"/>
            <a:ext cx="6524707" cy="52138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ctDNA</a:t>
            </a:r>
            <a:r>
              <a:rPr lang="de-DE" dirty="0" smtClean="0"/>
              <a:t>/CTC zur Prädiktion des Therapieansprechens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98" y="1965862"/>
            <a:ext cx="8512803" cy="29262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e-DE" dirty="0" err="1" smtClean="0"/>
              <a:t>ctDNA</a:t>
            </a:r>
            <a:r>
              <a:rPr lang="de-DE" dirty="0" smtClean="0"/>
              <a:t> beim Blasenkarzinom?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52500"/>
            <a:ext cx="6591300" cy="568270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23559" y="6481547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Bettegowda</a:t>
            </a:r>
            <a:r>
              <a:rPr lang="de-DE" dirty="0" smtClean="0"/>
              <a:t> et al., Science </a:t>
            </a:r>
            <a:r>
              <a:rPr lang="de-DE" dirty="0" err="1" smtClean="0"/>
              <a:t>Transl</a:t>
            </a:r>
            <a:r>
              <a:rPr lang="de-DE" dirty="0" smtClean="0"/>
              <a:t> </a:t>
            </a:r>
            <a:r>
              <a:rPr lang="de-DE" dirty="0" err="1" smtClean="0"/>
              <a:t>Med</a:t>
            </a:r>
            <a:r>
              <a:rPr lang="de-DE" dirty="0" smtClean="0"/>
              <a:t> 2014</a:t>
            </a:r>
            <a:endParaRPr lang="de-D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e-DE" dirty="0" smtClean="0"/>
              <a:t>Studiendesign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221" y="1143000"/>
            <a:ext cx="8229600" cy="4525963"/>
          </a:xfrm>
        </p:spPr>
        <p:txBody>
          <a:bodyPr>
            <a:normAutofit/>
          </a:bodyPr>
          <a:lstStyle/>
          <a:p>
            <a:r>
              <a:rPr lang="de-DE" dirty="0" smtClean="0"/>
              <a:t>78 Proben von 45 Patienten mit MIBC (31 mit Metastasen)</a:t>
            </a:r>
          </a:p>
          <a:p>
            <a:r>
              <a:rPr lang="de-DE" dirty="0" smtClean="0"/>
              <a:t>Blasenkarzinom-spezifisches </a:t>
            </a:r>
            <a:r>
              <a:rPr lang="de-DE" dirty="0" err="1" smtClean="0"/>
              <a:t>Genpanel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    (50 </a:t>
            </a:r>
            <a:r>
              <a:rPr lang="de-DE" dirty="0" err="1" smtClean="0"/>
              <a:t>BC-assoziierte</a:t>
            </a:r>
            <a:r>
              <a:rPr lang="de-DE" dirty="0" smtClean="0"/>
              <a:t> Gene)</a:t>
            </a:r>
          </a:p>
          <a:p>
            <a:r>
              <a:rPr lang="de-DE" dirty="0" err="1" smtClean="0"/>
              <a:t>Next</a:t>
            </a:r>
            <a:r>
              <a:rPr lang="de-DE" dirty="0" smtClean="0"/>
              <a:t> Generation </a:t>
            </a:r>
            <a:r>
              <a:rPr lang="de-DE" dirty="0" err="1" smtClean="0"/>
              <a:t>sequencing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4" name="Picture 2" descr="https://roche-biochem.jp/products/assets/Hyb_captur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57235"/>
            <a:ext cx="8253579" cy="21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Nachweis von </a:t>
            </a:r>
            <a:r>
              <a:rPr lang="de-DE" dirty="0" err="1" smtClean="0"/>
              <a:t>ctDNA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rcRect l="9880" b="16964"/>
          <a:stretch>
            <a:fillRect/>
          </a:stretch>
        </p:blipFill>
        <p:spPr>
          <a:xfrm>
            <a:off x="66268" y="1417638"/>
            <a:ext cx="9011464" cy="443884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88979" y="6039545"/>
            <a:ext cx="8032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18/21 der </a:t>
            </a:r>
            <a:r>
              <a:rPr lang="de-DE" sz="2400" dirty="0" err="1" smtClean="0"/>
              <a:t>metastasierten</a:t>
            </a:r>
            <a:r>
              <a:rPr lang="de-DE" sz="2400" dirty="0" smtClean="0"/>
              <a:t> Patienten (23/43 Proben) mit  </a:t>
            </a:r>
            <a:r>
              <a:rPr lang="de-DE" sz="2400" dirty="0" err="1" smtClean="0"/>
              <a:t>ctDNA</a:t>
            </a:r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0"/>
          <a:stretch>
            <a:fillRect/>
          </a:stretch>
        </p:blipFill>
        <p:spPr>
          <a:xfrm>
            <a:off x="1296991" y="1043666"/>
            <a:ext cx="6183405" cy="5814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" y="-99334"/>
            <a:ext cx="885825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Mutations and copy number alterations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3782" y="0"/>
            <a:ext cx="8229600" cy="1143000"/>
          </a:xfrm>
        </p:spPr>
        <p:txBody>
          <a:bodyPr/>
          <a:lstStyle/>
          <a:p>
            <a:r>
              <a:rPr lang="en-US" dirty="0" smtClean="0"/>
              <a:t>FGFR3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6" y="1476375"/>
            <a:ext cx="4536281" cy="3079750"/>
          </a:xfrm>
        </p:spPr>
        <p:txBody>
          <a:bodyPr>
            <a:noAutofit/>
          </a:bodyPr>
          <a:lstStyle/>
          <a:p>
            <a:r>
              <a:rPr lang="en-US" sz="1800" dirty="0" smtClean="0"/>
              <a:t>FGRF3-ADD1 fusion in T-002</a:t>
            </a:r>
          </a:p>
          <a:p>
            <a:pPr lvl="1"/>
            <a:r>
              <a:rPr lang="en-US" sz="1800" dirty="0" smtClean="0"/>
              <a:t>20-30% </a:t>
            </a:r>
            <a:r>
              <a:rPr lang="en-US" sz="1800" dirty="0" err="1" smtClean="0"/>
              <a:t>ctDNA</a:t>
            </a:r>
            <a:r>
              <a:rPr lang="en-US" sz="1800" dirty="0" smtClean="0"/>
              <a:t> fraction in the sample</a:t>
            </a:r>
          </a:p>
          <a:p>
            <a:pPr lvl="1"/>
            <a:r>
              <a:rPr lang="en-US" sz="1800" dirty="0" smtClean="0"/>
              <a:t>Fusion well-supported by sequencing reads</a:t>
            </a:r>
          </a:p>
          <a:p>
            <a:pPr lvl="1"/>
            <a:r>
              <a:rPr lang="en-US" sz="1800" dirty="0" smtClean="0"/>
              <a:t>FGFR3 breakpoint inside exon 18 within the 3’UTR</a:t>
            </a:r>
          </a:p>
          <a:p>
            <a:pPr lvl="1"/>
            <a:r>
              <a:rPr lang="en-US" sz="1800" dirty="0" smtClean="0"/>
              <a:t>ADD1 breakpoint is </a:t>
            </a:r>
            <a:r>
              <a:rPr lang="en-US" sz="1800" dirty="0" err="1" smtClean="0"/>
              <a:t>intronic</a:t>
            </a:r>
            <a:r>
              <a:rPr lang="en-US" sz="1800" dirty="0" smtClean="0"/>
              <a:t>, between exons 2 &amp; 3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Suggests an </a:t>
            </a:r>
            <a:r>
              <a:rPr lang="en-US" sz="1800" b="1" dirty="0" smtClean="0"/>
              <a:t>in-frame chimeric protein </a:t>
            </a:r>
            <a:r>
              <a:rPr lang="en-US" sz="1800" dirty="0" smtClean="0"/>
              <a:t>with ADD1 providing the dimerization domain to </a:t>
            </a:r>
            <a:r>
              <a:rPr lang="en-US" sz="1800" b="1" dirty="0" smtClean="0"/>
              <a:t>constitutively activate FGFR3</a:t>
            </a:r>
            <a:endParaRPr lang="en-US" sz="1800" b="1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46604"/>
            <a:ext cx="3698875" cy="61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0244" y="6049731"/>
            <a:ext cx="2621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222222"/>
                </a:solidFill>
              </a:rPr>
              <a:t>Figure 1. </a:t>
            </a:r>
            <a:r>
              <a:rPr lang="en-US" sz="800" dirty="0" err="1" smtClean="0">
                <a:solidFill>
                  <a:srgbClr val="222222"/>
                </a:solidFill>
              </a:rPr>
              <a:t>Babic</a:t>
            </a:r>
            <a:r>
              <a:rPr lang="en-US" sz="800" dirty="0">
                <a:solidFill>
                  <a:srgbClr val="222222"/>
                </a:solidFill>
              </a:rPr>
              <a:t>, Ivan, and Paul S. </a:t>
            </a:r>
            <a:r>
              <a:rPr lang="en-US" sz="800" dirty="0" err="1">
                <a:solidFill>
                  <a:srgbClr val="222222"/>
                </a:solidFill>
              </a:rPr>
              <a:t>Mischel</a:t>
            </a:r>
            <a:r>
              <a:rPr lang="en-US" sz="800" dirty="0">
                <a:solidFill>
                  <a:srgbClr val="222222"/>
                </a:solidFill>
              </a:rPr>
              <a:t>. "Multiple functions of a glioblastoma fusion oncogene." </a:t>
            </a:r>
            <a:r>
              <a:rPr lang="en-US" sz="800" i="1" dirty="0">
                <a:solidFill>
                  <a:srgbClr val="222222"/>
                </a:solidFill>
              </a:rPr>
              <a:t>The Journal of </a:t>
            </a:r>
            <a:r>
              <a:rPr lang="en-US" sz="800" i="1" dirty="0" smtClean="0">
                <a:solidFill>
                  <a:srgbClr val="222222"/>
                </a:solidFill>
              </a:rPr>
              <a:t>Clinical Investigation</a:t>
            </a:r>
            <a:r>
              <a:rPr lang="en-US" sz="800" dirty="0">
                <a:solidFill>
                  <a:srgbClr val="222222"/>
                </a:solidFill>
              </a:rPr>
              <a:t> 123.2 (2013).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990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e-DE" dirty="0" smtClean="0"/>
              <a:t>Zukunft?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de-DE" dirty="0" smtClean="0"/>
              <a:t>Auswahl von Patienten zur Therapie mit Checkpoint Inhibitoren?</a:t>
            </a:r>
          </a:p>
          <a:p>
            <a:r>
              <a:rPr lang="de-DE" dirty="0" smtClean="0"/>
              <a:t>Individualisierte Auswahl von </a:t>
            </a:r>
            <a:r>
              <a:rPr lang="de-DE" dirty="0" err="1" smtClean="0"/>
              <a:t>targeted</a:t>
            </a:r>
            <a:r>
              <a:rPr lang="de-DE" dirty="0" smtClean="0"/>
              <a:t> </a:t>
            </a:r>
            <a:r>
              <a:rPr lang="de-DE" dirty="0" err="1" smtClean="0"/>
              <a:t>drugs</a:t>
            </a:r>
            <a:r>
              <a:rPr lang="de-DE" dirty="0" smtClean="0"/>
              <a:t>?</a:t>
            </a:r>
          </a:p>
          <a:p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57" y="3129944"/>
            <a:ext cx="8814757" cy="34289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80" y="3207825"/>
            <a:ext cx="8088840" cy="2766066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94" y="425644"/>
            <a:ext cx="8403612" cy="27821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9232"/>
            <a:ext cx="8930836" cy="46976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 AF = [(1 - </a:t>
            </a:r>
            <a:r>
              <a:rPr lang="de-DE" dirty="0" err="1" smtClean="0"/>
              <a:t>ctDNA</a:t>
            </a:r>
            <a:r>
              <a:rPr lang="de-DE" dirty="0" smtClean="0"/>
              <a:t>) * 0.5 + </a:t>
            </a:r>
            <a:r>
              <a:rPr lang="de-DE" dirty="0" err="1" smtClean="0"/>
              <a:t>ctDNA</a:t>
            </a:r>
            <a:r>
              <a:rPr lang="de-DE" dirty="0" smtClean="0"/>
              <a:t> * 0.5] / [(1 - </a:t>
            </a:r>
            <a:r>
              <a:rPr lang="de-DE" dirty="0" err="1" smtClean="0"/>
              <a:t>ctDNA</a:t>
            </a:r>
            <a:r>
              <a:rPr lang="de-DE" dirty="0" smtClean="0"/>
              <a:t>) * 1 + </a:t>
            </a:r>
            <a:r>
              <a:rPr lang="de-DE" dirty="0" err="1" smtClean="0"/>
              <a:t>ctDNA</a:t>
            </a:r>
            <a:r>
              <a:rPr lang="de-DE" dirty="0" smtClean="0"/>
              <a:t> * 0.5]</a:t>
            </a:r>
          </a:p>
          <a:p>
            <a:endParaRPr lang="de-DE" dirty="0" smtClean="0"/>
          </a:p>
          <a:p>
            <a:r>
              <a:rPr lang="de-DE" dirty="0" smtClean="0"/>
              <a:t>MAF = (</a:t>
            </a:r>
            <a:r>
              <a:rPr lang="de-DE" dirty="0" err="1" smtClean="0"/>
              <a:t>ctDNA</a:t>
            </a:r>
            <a:r>
              <a:rPr lang="de-DE" dirty="0" smtClean="0"/>
              <a:t> * 1) / [(1 - </a:t>
            </a:r>
            <a:r>
              <a:rPr lang="de-DE" dirty="0" err="1" smtClean="0"/>
              <a:t>ctDNA</a:t>
            </a:r>
            <a:r>
              <a:rPr lang="de-DE" dirty="0" smtClean="0"/>
              <a:t>) * 2 + </a:t>
            </a:r>
            <a:r>
              <a:rPr lang="de-DE" dirty="0" err="1" smtClean="0"/>
              <a:t>ctDNA</a:t>
            </a:r>
            <a:r>
              <a:rPr lang="de-DE" dirty="0" smtClean="0"/>
              <a:t> * 1]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65700"/>
            <a:ext cx="8229600" cy="1143000"/>
          </a:xfrm>
        </p:spPr>
        <p:txBody>
          <a:bodyPr/>
          <a:lstStyle/>
          <a:p>
            <a:r>
              <a:rPr lang="de-DE" dirty="0" smtClean="0"/>
              <a:t>Liquid </a:t>
            </a:r>
            <a:r>
              <a:rPr lang="de-DE" dirty="0" err="1" smtClean="0"/>
              <a:t>biopsy</a:t>
            </a:r>
            <a:r>
              <a:rPr lang="de-DE" dirty="0" smtClean="0"/>
              <a:t> - Terminologie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399" y="877300"/>
            <a:ext cx="6281201" cy="484908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708336" y="6481547"/>
            <a:ext cx="197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Crowley</a:t>
            </a:r>
            <a:r>
              <a:rPr lang="de-DE" dirty="0" smtClean="0"/>
              <a:t> et al. 2013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846147" y="6046745"/>
            <a:ext cx="5106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Keimbahnveränderung</a:t>
            </a:r>
            <a:r>
              <a:rPr lang="de-DE" dirty="0" smtClean="0"/>
              <a:t> vs. somatische Veränderung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CTC vs. </a:t>
            </a:r>
            <a:r>
              <a:rPr lang="de-DE" dirty="0" err="1" smtClean="0"/>
              <a:t>cfDNA/ctDNA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87" y="1614048"/>
            <a:ext cx="8337225" cy="48371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8362"/>
            <a:ext cx="8229600" cy="1143000"/>
          </a:xfrm>
        </p:spPr>
        <p:txBody>
          <a:bodyPr/>
          <a:lstStyle/>
          <a:p>
            <a:r>
              <a:rPr lang="de-DE" dirty="0" err="1" smtClean="0"/>
              <a:t>cfDNA/ctDNA</a:t>
            </a:r>
            <a:r>
              <a:rPr lang="de-DE" dirty="0" smtClean="0"/>
              <a:t> – neu?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64638"/>
            <a:ext cx="7126611" cy="1783233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rcRect b="16198"/>
          <a:stretch>
            <a:fillRect/>
          </a:stretch>
        </p:blipFill>
        <p:spPr>
          <a:xfrm>
            <a:off x="2546625" y="2823583"/>
            <a:ext cx="4050750" cy="38098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0410" y="-160699"/>
            <a:ext cx="8229600" cy="1143000"/>
          </a:xfrm>
        </p:spPr>
        <p:txBody>
          <a:bodyPr/>
          <a:lstStyle/>
          <a:p>
            <a:r>
              <a:rPr lang="de-DE" dirty="0" smtClean="0"/>
              <a:t>Analysemöglichkeiten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08" y="2163180"/>
            <a:ext cx="8338886" cy="210378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50205" y="1590096"/>
            <a:ext cx="719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2. </a:t>
            </a:r>
            <a:r>
              <a:rPr lang="de-DE" sz="2000" dirty="0" err="1" smtClean="0"/>
              <a:t>Array-CGH</a:t>
            </a:r>
            <a:r>
              <a:rPr lang="de-DE" sz="2000" dirty="0" smtClean="0"/>
              <a:t> (array-basierte </a:t>
            </a:r>
            <a:r>
              <a:rPr lang="de-DE" sz="2000" dirty="0" err="1" smtClean="0"/>
              <a:t>Comparative</a:t>
            </a:r>
            <a:r>
              <a:rPr lang="de-DE" sz="2000" dirty="0" smtClean="0"/>
              <a:t> </a:t>
            </a:r>
            <a:r>
              <a:rPr lang="de-DE" sz="2000" dirty="0" err="1" smtClean="0"/>
              <a:t>Genom-Hybridisierung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sp>
        <p:nvSpPr>
          <p:cNvPr id="7" name="Rechteck 6"/>
          <p:cNvSpPr/>
          <p:nvPr/>
        </p:nvSpPr>
        <p:spPr>
          <a:xfrm>
            <a:off x="350205" y="982301"/>
            <a:ext cx="8443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de-DE" sz="2000" dirty="0" smtClean="0"/>
              <a:t>1. </a:t>
            </a:r>
            <a:r>
              <a:rPr lang="de-DE" sz="2000" dirty="0" err="1" smtClean="0"/>
              <a:t>Polymerase</a:t>
            </a:r>
            <a:r>
              <a:rPr lang="de-DE" sz="2000" dirty="0" smtClean="0"/>
              <a:t> Kettenreaktion </a:t>
            </a:r>
            <a:r>
              <a:rPr lang="de-DE" sz="2000" dirty="0" smtClean="0">
                <a:sym typeface="Wingdings"/>
              </a:rPr>
              <a:t> Quantifizierung bekannter Punktmutationen</a:t>
            </a:r>
            <a:endParaRPr lang="de-DE" sz="2000" dirty="0" smtClean="0"/>
          </a:p>
        </p:txBody>
      </p:sp>
      <p:sp>
        <p:nvSpPr>
          <p:cNvPr id="9" name="Rechteck 8"/>
          <p:cNvSpPr/>
          <p:nvPr/>
        </p:nvSpPr>
        <p:spPr>
          <a:xfrm>
            <a:off x="454908" y="4118352"/>
            <a:ext cx="7192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3. </a:t>
            </a:r>
            <a:r>
              <a:rPr lang="de-DE" sz="2000" dirty="0" err="1" smtClean="0"/>
              <a:t>Next</a:t>
            </a:r>
            <a:r>
              <a:rPr lang="de-DE" sz="2000" dirty="0" smtClean="0"/>
              <a:t> Generation </a:t>
            </a:r>
            <a:r>
              <a:rPr lang="de-DE" sz="2000" dirty="0" err="1" smtClean="0"/>
              <a:t>Sequencing</a:t>
            </a:r>
            <a:endParaRPr lang="de-DE" sz="2000" dirty="0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636" y="4661450"/>
            <a:ext cx="4089400" cy="1993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Herausforderungen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Limitierte Menge an </a:t>
            </a:r>
            <a:r>
              <a:rPr lang="de-DE" dirty="0" err="1" smtClean="0"/>
              <a:t>ctDNA/cfDNA</a:t>
            </a:r>
            <a:endParaRPr lang="de-DE" dirty="0" smtClean="0"/>
          </a:p>
          <a:p>
            <a:r>
              <a:rPr lang="de-DE" dirty="0" smtClean="0"/>
              <a:t>Sensible </a:t>
            </a:r>
            <a:r>
              <a:rPr lang="de-DE" dirty="0" err="1" smtClean="0"/>
              <a:t>Präanalytik</a:t>
            </a:r>
            <a:endParaRPr lang="de-DE" dirty="0" smtClean="0"/>
          </a:p>
          <a:p>
            <a:r>
              <a:rPr lang="de-DE" dirty="0" smtClean="0"/>
              <a:t>Bisher limitierte Daten zu DNA konservierenden </a:t>
            </a:r>
            <a:r>
              <a:rPr lang="de-DE" dirty="0" err="1" smtClean="0"/>
              <a:t>Blutabnahme-Tubes</a:t>
            </a:r>
            <a:endParaRPr lang="de-DE" dirty="0" smtClean="0"/>
          </a:p>
          <a:p>
            <a:r>
              <a:rPr lang="de-DE" dirty="0" err="1" smtClean="0"/>
              <a:t>Lyse</a:t>
            </a:r>
            <a:r>
              <a:rPr lang="de-DE" dirty="0" smtClean="0"/>
              <a:t> von gesunden Zellen: Kontamination der zellfreien DNA mit Leukozyten DNA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Klinische Anwendung?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ym typeface="Wingdings"/>
              </a:rPr>
              <a:t>Diagnose</a:t>
            </a:r>
          </a:p>
          <a:p>
            <a:r>
              <a:rPr lang="de-DE" dirty="0" err="1" smtClean="0">
                <a:sym typeface="Wingdings"/>
              </a:rPr>
              <a:t>Therapiemonitoring</a:t>
            </a:r>
            <a:r>
              <a:rPr lang="de-DE" dirty="0" smtClean="0">
                <a:sym typeface="Wingdings"/>
              </a:rPr>
              <a:t>  </a:t>
            </a:r>
          </a:p>
          <a:p>
            <a:r>
              <a:rPr lang="de-DE" dirty="0" err="1" smtClean="0">
                <a:sym typeface="Wingdings"/>
              </a:rPr>
              <a:t>Prädiktion</a:t>
            </a:r>
            <a:r>
              <a:rPr lang="de-DE" dirty="0" smtClean="0">
                <a:sym typeface="Wingdings"/>
              </a:rPr>
              <a:t> des Therapieansprechens</a:t>
            </a:r>
          </a:p>
          <a:p>
            <a:r>
              <a:rPr lang="de-DE" dirty="0" smtClean="0">
                <a:sym typeface="Wingdings"/>
              </a:rPr>
              <a:t>Auswahl der Therapie aufgrund DNA Veränderungen des Tumors (molekulares </a:t>
            </a:r>
            <a:r>
              <a:rPr lang="de-DE" dirty="0" err="1" smtClean="0">
                <a:sym typeface="Wingdings"/>
              </a:rPr>
              <a:t>Tumorboard</a:t>
            </a:r>
            <a:r>
              <a:rPr lang="de-DE" dirty="0" smtClean="0">
                <a:sym typeface="Wingdings"/>
              </a:rPr>
              <a:t>)       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e-DE" dirty="0" err="1" smtClean="0"/>
              <a:t>ctDNA</a:t>
            </a:r>
            <a:r>
              <a:rPr lang="de-DE" dirty="0" smtClean="0"/>
              <a:t> beim </a:t>
            </a:r>
            <a:r>
              <a:rPr lang="de-DE" dirty="0" err="1" smtClean="0"/>
              <a:t>mCRPC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202849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522520" y="5973715"/>
            <a:ext cx="3354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Azad</a:t>
            </a:r>
            <a:r>
              <a:rPr lang="de-DE" dirty="0" smtClean="0"/>
              <a:t> et al., </a:t>
            </a:r>
            <a:r>
              <a:rPr lang="de-DE" dirty="0" err="1" smtClean="0"/>
              <a:t>Clin</a:t>
            </a:r>
            <a:r>
              <a:rPr lang="de-DE" dirty="0" smtClean="0"/>
              <a:t> </a:t>
            </a:r>
            <a:r>
              <a:rPr lang="de-DE" dirty="0" err="1" smtClean="0"/>
              <a:t>Cancer</a:t>
            </a:r>
            <a:r>
              <a:rPr lang="de-DE" dirty="0" smtClean="0"/>
              <a:t> Res 2015</a:t>
            </a:r>
          </a:p>
          <a:p>
            <a:r>
              <a:rPr lang="de-DE" dirty="0" smtClean="0"/>
              <a:t>Wyatt et al., JAMA </a:t>
            </a:r>
            <a:r>
              <a:rPr lang="de-DE" dirty="0" err="1" smtClean="0"/>
              <a:t>Oncology</a:t>
            </a:r>
            <a:r>
              <a:rPr lang="de-DE" dirty="0" smtClean="0"/>
              <a:t> 2016</a:t>
            </a:r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86" y="3117339"/>
            <a:ext cx="4249649" cy="37406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Bildschirmpräsentation (4:3)</PresentationFormat>
  <Paragraphs>76</Paragraphs>
  <Slides>21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Office-Design</vt:lpstr>
      <vt:lpstr>Liquid biopsy – Der Schlüssel zur personalisierten Therapie des metastasierten Prostata- und Urothelkarzinoms</vt:lpstr>
      <vt:lpstr>PowerPoint-Präsentation</vt:lpstr>
      <vt:lpstr>Liquid biopsy - Terminologie</vt:lpstr>
      <vt:lpstr>CTC vs. cfDNA/ctDNA</vt:lpstr>
      <vt:lpstr>cfDNA/ctDNA – neu?</vt:lpstr>
      <vt:lpstr>Analysemöglichkeiten</vt:lpstr>
      <vt:lpstr>Herausforderungen</vt:lpstr>
      <vt:lpstr>Klinische Anwendung?</vt:lpstr>
      <vt:lpstr>ctDNA beim mCRPC</vt:lpstr>
      <vt:lpstr>ctDNA beim mCRPC</vt:lpstr>
      <vt:lpstr>ctDNA beim mCRPC</vt:lpstr>
      <vt:lpstr>ctDNA in metastatic CRPC</vt:lpstr>
      <vt:lpstr>ctDNA/CTC zur Prädiktion des Therapieansprechens</vt:lpstr>
      <vt:lpstr>ctDNA beim Blasenkarzinom?</vt:lpstr>
      <vt:lpstr>Studiendesign</vt:lpstr>
      <vt:lpstr>Nachweis von ctDNA </vt:lpstr>
      <vt:lpstr>Mutations and copy number alterations</vt:lpstr>
      <vt:lpstr>FGFR3 fusion</vt:lpstr>
      <vt:lpstr>Zukunft?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Tilman Todenhöfer</dc:creator>
  <cp:lastModifiedBy>Cecile Humke</cp:lastModifiedBy>
  <cp:revision>9</cp:revision>
  <dcterms:created xsi:type="dcterms:W3CDTF">2016-11-24T15:32:07Z</dcterms:created>
  <dcterms:modified xsi:type="dcterms:W3CDTF">2017-03-13T16:24:09Z</dcterms:modified>
</cp:coreProperties>
</file>